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62" r:id="rId4"/>
    <p:sldId id="263" r:id="rId5"/>
    <p:sldId id="270" r:id="rId6"/>
    <p:sldId id="304" r:id="rId7"/>
    <p:sldId id="305" r:id="rId8"/>
    <p:sldId id="306" r:id="rId9"/>
    <p:sldId id="307" r:id="rId10"/>
    <p:sldId id="259" r:id="rId11"/>
    <p:sldId id="264" r:id="rId12"/>
    <p:sldId id="266" r:id="rId13"/>
    <p:sldId id="271" r:id="rId14"/>
    <p:sldId id="274" r:id="rId15"/>
    <p:sldId id="272" r:id="rId16"/>
    <p:sldId id="309" r:id="rId17"/>
    <p:sldId id="310" r:id="rId18"/>
    <p:sldId id="311" r:id="rId19"/>
    <p:sldId id="312" r:id="rId20"/>
    <p:sldId id="308" r:id="rId21"/>
    <p:sldId id="313" r:id="rId22"/>
    <p:sldId id="267" r:id="rId23"/>
    <p:sldId id="279" r:id="rId24"/>
    <p:sldId id="278" r:id="rId25"/>
    <p:sldId id="280" r:id="rId26"/>
    <p:sldId id="281" r:id="rId27"/>
    <p:sldId id="276" r:id="rId28"/>
    <p:sldId id="277" r:id="rId29"/>
    <p:sldId id="275" r:id="rId30"/>
    <p:sldId id="265" r:id="rId31"/>
    <p:sldId id="283" r:id="rId32"/>
    <p:sldId id="290" r:id="rId33"/>
    <p:sldId id="291" r:id="rId34"/>
    <p:sldId id="285" r:id="rId35"/>
    <p:sldId id="286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282" r:id="rId44"/>
    <p:sldId id="268" r:id="rId45"/>
    <p:sldId id="258" r:id="rId46"/>
    <p:sldId id="261" r:id="rId47"/>
    <p:sldId id="260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7ED"/>
    <a:srgbClr val="86CAD8"/>
    <a:srgbClr val="43AEC3"/>
    <a:srgbClr val="D9EFF3"/>
    <a:srgbClr val="CCECFF"/>
    <a:srgbClr val="E2DDFF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5" autoAdjust="0"/>
    <p:restoredTop sz="90929"/>
  </p:normalViewPr>
  <p:slideViewPr>
    <p:cSldViewPr>
      <p:cViewPr>
        <p:scale>
          <a:sx n="77" d="100"/>
          <a:sy n="77" d="100"/>
        </p:scale>
        <p:origin x="-82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7C4C8D9-6896-4CE9-9699-2F7B68E42062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E07884C8-F43C-4967-B1A3-5D3E2F9D9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89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09B75A-CFE8-45BE-8CC1-8C294B2E44B3}" type="slidenum">
              <a:rPr lang="ru-RU">
                <a:cs typeface="Arial" charset="0"/>
              </a:rPr>
              <a:pPr/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3E33D-74CC-4A0A-B1E9-48F050F43BAE}" type="slidenum">
              <a:rPr lang="ru-RU">
                <a:cs typeface="Arial" charset="0"/>
              </a:rPr>
              <a:pPr/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3C20D5-EF40-4E5F-BD1F-FF7FFCDE3937}" type="slidenum">
              <a:rPr lang="ru-RU">
                <a:cs typeface="Arial" charset="0"/>
              </a:rPr>
              <a:pPr/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CF982A-6B6C-4695-BFA0-6F375A0850A2}" type="slidenum">
              <a:rPr lang="ru-RU">
                <a:cs typeface="Arial" charset="0"/>
              </a:rPr>
              <a:pPr/>
              <a:t>30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Arial" charset="0"/>
                <a:cs typeface="Arial" charset="0"/>
              </a:rPr>
              <a:t>(если ребенок понимает, что букет цветов, подаренный учителю, влияет на качество оценки, то это будет способствовать формированию коррупционного сознания). </a:t>
            </a:r>
            <a:endParaRPr 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45484C-2E65-4297-B8EF-23FBBCEE5E75}" type="slidenum">
              <a:rPr lang="ru-RU">
                <a:cs typeface="Arial" charset="0"/>
              </a:rPr>
              <a:pPr/>
              <a:t>41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Arial" charset="0"/>
                <a:cs typeface="Arial" charset="0"/>
              </a:rPr>
              <a:t>(если ребенок понимает, что букет цветов, подаренный учителю, влияет на качество оценки, то это будет способствовать формированию коррупционного сознания). </a:t>
            </a:r>
            <a:endParaRPr lang="ru-RU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D0D6B9-12AF-410D-B96B-5AE05DF5FB28}" type="slidenum">
              <a:rPr lang="ru-RU">
                <a:cs typeface="Arial" charset="0"/>
              </a:rPr>
              <a:pPr/>
              <a:t>42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1793875"/>
            <a:ext cx="6400800" cy="228600"/>
          </a:xfrm>
        </p:spPr>
        <p:txBody>
          <a:bodyPr/>
          <a:lstStyle>
            <a:lvl1pPr marL="0" indent="0">
              <a:buFontTx/>
              <a:buNone/>
              <a:defRPr i="1">
                <a:latin typeface="Impact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8382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2613-6305-46B0-86FA-75C605102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36AEF-D8F7-4F02-90E5-03B84AD9E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BDE43-08BA-4BBA-B5F0-76B8E43BF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69113" y="28575"/>
            <a:ext cx="2274887" cy="6296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63" y="28575"/>
            <a:ext cx="6673850" cy="6296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10FA3-CD97-4816-A0DD-5F66F7B66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58BB6-6590-463D-B875-26E12E7FB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BEB5C-495C-4C26-A618-A75603A87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85B02-35C8-4A77-BA3D-3550FE2B0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2D132-2B4F-47FC-833E-9C7BB5B73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8A228-2E73-4F6B-B332-C63531B6D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387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3845E-653D-45B4-AED0-32BA990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D8288-2B39-4D9F-A865-E2376D6B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4E2F-436F-4FC2-B1CD-D55AF2816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5482E-0F10-4D3E-8916-35FC85851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01E94-E862-4B30-9A1C-661A532C7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6CCEB-6C7D-49FF-A878-211EF6C83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099B-F722-4AA2-9B04-A3BCAC629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9F37A-517C-4B03-B120-E736D505F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93ED-AB69-4F61-B858-758B5E2E4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72EB2-5192-41C8-9DC5-F4CE77276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8D0C5-00A7-4447-B9AA-2A17DE8E2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677B-0FBF-4211-9A30-57676CCC1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Z:\newtek\_backgrounds_1.02\Tim\powerpoint templates\21-40\strategic_alliance\elements\shake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18375" y="0"/>
            <a:ext cx="1639888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2" name="AutoShape 28"/>
          <p:cNvSpPr>
            <a:spLocks noChangeArrowheads="1"/>
          </p:cNvSpPr>
          <p:nvPr/>
        </p:nvSpPr>
        <p:spPr bwMode="auto">
          <a:xfrm>
            <a:off x="-304800" y="76200"/>
            <a:ext cx="7620000" cy="609600"/>
          </a:xfrm>
          <a:prstGeom prst="parallelogram">
            <a:avLst>
              <a:gd name="adj" fmla="val 28993"/>
            </a:avLst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796925"/>
            <a:ext cx="347663" cy="5500688"/>
          </a:xfrm>
          <a:prstGeom prst="rect">
            <a:avLst/>
          </a:prstGeom>
          <a:gradFill rotWithShape="0">
            <a:gsLst>
              <a:gs pos="0">
                <a:srgbClr val="C9E7ED">
                  <a:gamma/>
                  <a:shade val="46275"/>
                  <a:invGamma/>
                </a:srgbClr>
              </a:gs>
              <a:gs pos="100000">
                <a:srgbClr val="C9E7E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3" y="28575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DBCC72-226E-4714-82C9-7CB949187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5C09B1-2FCF-49BC-AC45-8B7FEA957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-15875" y="793750"/>
            <a:ext cx="8778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6350" y="6294438"/>
            <a:ext cx="7308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036" name="Group 25"/>
          <p:cNvGrpSpPr>
            <a:grpSpLocks/>
          </p:cNvGrpSpPr>
          <p:nvPr/>
        </p:nvGrpSpPr>
        <p:grpSpPr bwMode="auto">
          <a:xfrm>
            <a:off x="0" y="838200"/>
            <a:ext cx="304800" cy="5410200"/>
            <a:chOff x="0" y="528"/>
            <a:chExt cx="162" cy="3408"/>
          </a:xfrm>
        </p:grpSpPr>
        <p:sp>
          <p:nvSpPr>
            <p:cNvPr id="6" name="Rectangle 12"/>
            <p:cNvSpPr>
              <a:spLocks noChangeArrowheads="1"/>
            </p:cNvSpPr>
            <p:nvPr userDrawn="1"/>
          </p:nvSpPr>
          <p:spPr bwMode="auto">
            <a:xfrm>
              <a:off x="0" y="528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816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0" y="1104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0" y="1392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auto">
            <a:xfrm>
              <a:off x="0" y="1680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auto">
            <a:xfrm>
              <a:off x="0" y="1968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0" y="2256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auto">
            <a:xfrm>
              <a:off x="0" y="2544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auto">
            <a:xfrm>
              <a:off x="0" y="2832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auto">
            <a:xfrm>
              <a:off x="0" y="3120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auto">
            <a:xfrm>
              <a:off x="0" y="3408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0" y="3696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ransparency.org.ru/indeks-vospriiatiia-korruptcii/rossiia-v-indekse-vospriiatiia-korruptcii-2012-novaia-tochka-otschet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hyperlink" Target="http://graph.document.kremlin.ru/images/1/638/1638961.zip" TargetMode="External"/><Relationship Id="rId18" Type="http://schemas.openxmlformats.org/officeDocument/2006/relationships/hyperlink" Target="http://graph.document.kremlin.ru/page.aspx?1639615" TargetMode="External"/><Relationship Id="rId26" Type="http://schemas.openxmlformats.org/officeDocument/2006/relationships/hyperlink" Target="http://graph.document.kremlin.ru/page.aspx?1639623" TargetMode="External"/><Relationship Id="rId39" Type="http://schemas.openxmlformats.org/officeDocument/2006/relationships/hyperlink" Target="http://graph.document.kremlin.ru/images/1/639/1639646.zip" TargetMode="External"/><Relationship Id="rId21" Type="http://schemas.openxmlformats.org/officeDocument/2006/relationships/hyperlink" Target="http://graph.document.kremlin.ru/images/1/639/1639617.zip" TargetMode="External"/><Relationship Id="rId34" Type="http://schemas.openxmlformats.org/officeDocument/2006/relationships/hyperlink" Target="http://graph.document.kremlin.ru/page.aspx?1639631" TargetMode="External"/><Relationship Id="rId42" Type="http://schemas.openxmlformats.org/officeDocument/2006/relationships/hyperlink" Target="http://graph.document.kremlin.ru/page.aspx?1639654" TargetMode="External"/><Relationship Id="rId47" Type="http://schemas.openxmlformats.org/officeDocument/2006/relationships/hyperlink" Target="http://graph.document.kremlin.ru/images/1/639/1639660.zip" TargetMode="External"/><Relationship Id="rId50" Type="http://schemas.openxmlformats.org/officeDocument/2006/relationships/hyperlink" Target="http://graph.document.kremlin.ru/page.aspx?1639664" TargetMode="External"/><Relationship Id="rId55" Type="http://schemas.openxmlformats.org/officeDocument/2006/relationships/hyperlink" Target="http://graph.document.kremlin.ru/images/1/639/1639675.zip" TargetMode="External"/><Relationship Id="rId7" Type="http://schemas.openxmlformats.org/officeDocument/2006/relationships/hyperlink" Target="http://graph.document.kremlin.ru/images/1/636/1636258.zip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://graph.document.kremlin.ru/page.aspx?1639977" TargetMode="External"/><Relationship Id="rId20" Type="http://schemas.openxmlformats.org/officeDocument/2006/relationships/hyperlink" Target="http://graph.document.kremlin.ru/page.aspx?1639617" TargetMode="External"/><Relationship Id="rId29" Type="http://schemas.openxmlformats.org/officeDocument/2006/relationships/hyperlink" Target="http://graph.document.kremlin.ru/images/1/639/1639625.zip" TargetMode="External"/><Relationship Id="rId41" Type="http://schemas.openxmlformats.org/officeDocument/2006/relationships/hyperlink" Target="http://graph.document.kremlin.ru/images/1/639/1639651.zip" TargetMode="External"/><Relationship Id="rId54" Type="http://schemas.openxmlformats.org/officeDocument/2006/relationships/hyperlink" Target="http://graph.document.kremlin.ru/page.aspx?1639675" TargetMode="External"/><Relationship Id="rId62" Type="http://schemas.openxmlformats.org/officeDocument/2006/relationships/hyperlink" Target="http://graph.document.kremlin.ru/page.aspx?16397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aph.document.kremlin.ru/page.aspx?1636258" TargetMode="External"/><Relationship Id="rId11" Type="http://schemas.openxmlformats.org/officeDocument/2006/relationships/hyperlink" Target="http://graph.document.kremlin.ru/images/1/638/1638060.zip" TargetMode="External"/><Relationship Id="rId24" Type="http://schemas.openxmlformats.org/officeDocument/2006/relationships/hyperlink" Target="http://graph.document.kremlin.ru/page.aspx?1639621" TargetMode="External"/><Relationship Id="rId32" Type="http://schemas.openxmlformats.org/officeDocument/2006/relationships/hyperlink" Target="http://graph.document.kremlin.ru/page.aspx?1639629" TargetMode="External"/><Relationship Id="rId37" Type="http://schemas.openxmlformats.org/officeDocument/2006/relationships/hyperlink" Target="http://graph.document.kremlin.ru/images/1/639/1639638.zip" TargetMode="External"/><Relationship Id="rId40" Type="http://schemas.openxmlformats.org/officeDocument/2006/relationships/hyperlink" Target="http://graph.document.kremlin.ru/page.aspx?1639651" TargetMode="External"/><Relationship Id="rId45" Type="http://schemas.openxmlformats.org/officeDocument/2006/relationships/hyperlink" Target="http://graph.document.kremlin.ru/images/1/639/1639657.zip" TargetMode="External"/><Relationship Id="rId53" Type="http://schemas.openxmlformats.org/officeDocument/2006/relationships/hyperlink" Target="http://graph.document.kremlin.ru/images/1/639/1639667.zip" TargetMode="External"/><Relationship Id="rId58" Type="http://schemas.openxmlformats.org/officeDocument/2006/relationships/hyperlink" Target="http://graph.document.kremlin.ru/page.aspx?1639681" TargetMode="External"/><Relationship Id="rId5" Type="http://schemas.openxmlformats.org/officeDocument/2006/relationships/hyperlink" Target="http://graph.document.kremlin.ru/images/1/635/1635356.zip" TargetMode="External"/><Relationship Id="rId15" Type="http://schemas.openxmlformats.org/officeDocument/2006/relationships/hyperlink" Target="http://graph.document.kremlin.ru/images/1/639/1639762.zip" TargetMode="External"/><Relationship Id="rId23" Type="http://schemas.openxmlformats.org/officeDocument/2006/relationships/hyperlink" Target="http://graph.document.kremlin.ru/images/1/639/1639619.zip" TargetMode="External"/><Relationship Id="rId28" Type="http://schemas.openxmlformats.org/officeDocument/2006/relationships/hyperlink" Target="http://graph.document.kremlin.ru/page.aspx?1639625" TargetMode="External"/><Relationship Id="rId36" Type="http://schemas.openxmlformats.org/officeDocument/2006/relationships/hyperlink" Target="http://graph.document.kremlin.ru/page.aspx?1639638" TargetMode="External"/><Relationship Id="rId49" Type="http://schemas.openxmlformats.org/officeDocument/2006/relationships/hyperlink" Target="http://graph.document.kremlin.ru/images/1/639/1639662.zip" TargetMode="External"/><Relationship Id="rId57" Type="http://schemas.openxmlformats.org/officeDocument/2006/relationships/hyperlink" Target="http://graph.document.kremlin.ru/images/1/639/1639678.zip" TargetMode="External"/><Relationship Id="rId61" Type="http://schemas.openxmlformats.org/officeDocument/2006/relationships/hyperlink" Target="http://graph.document.kremlin.ru/images/1/639/1639685.zip" TargetMode="External"/><Relationship Id="rId10" Type="http://schemas.openxmlformats.org/officeDocument/2006/relationships/hyperlink" Target="http://graph.document.kremlin.ru/page.aspx?1638060" TargetMode="External"/><Relationship Id="rId19" Type="http://schemas.openxmlformats.org/officeDocument/2006/relationships/hyperlink" Target="http://graph.document.kremlin.ru/images/1/639/1639615.zip" TargetMode="External"/><Relationship Id="rId31" Type="http://schemas.openxmlformats.org/officeDocument/2006/relationships/hyperlink" Target="http://graph.document.kremlin.ru/images/1/639/1639627.zip" TargetMode="External"/><Relationship Id="rId44" Type="http://schemas.openxmlformats.org/officeDocument/2006/relationships/hyperlink" Target="http://graph.document.kremlin.ru/page.aspx?1639657" TargetMode="External"/><Relationship Id="rId52" Type="http://schemas.openxmlformats.org/officeDocument/2006/relationships/hyperlink" Target="http://graph.document.kremlin.ru/page.aspx?1639667" TargetMode="External"/><Relationship Id="rId60" Type="http://schemas.openxmlformats.org/officeDocument/2006/relationships/hyperlink" Target="http://graph.document.kremlin.ru/page.aspx?1639685" TargetMode="External"/><Relationship Id="rId4" Type="http://schemas.openxmlformats.org/officeDocument/2006/relationships/hyperlink" Target="http://graph.document.kremlin.ru/page.aspx?1635356" TargetMode="External"/><Relationship Id="rId9" Type="http://schemas.openxmlformats.org/officeDocument/2006/relationships/hyperlink" Target="http://graph.document.kremlin.ru/images/1/637/1637159.zip" TargetMode="External"/><Relationship Id="rId14" Type="http://schemas.openxmlformats.org/officeDocument/2006/relationships/hyperlink" Target="http://graph.document.kremlin.ru/page.aspx?1639762" TargetMode="External"/><Relationship Id="rId22" Type="http://schemas.openxmlformats.org/officeDocument/2006/relationships/hyperlink" Target="http://graph.document.kremlin.ru/page.aspx?1639619" TargetMode="External"/><Relationship Id="rId27" Type="http://schemas.openxmlformats.org/officeDocument/2006/relationships/hyperlink" Target="http://graph.document.kremlin.ru/images/1/639/1639623.zip" TargetMode="External"/><Relationship Id="rId30" Type="http://schemas.openxmlformats.org/officeDocument/2006/relationships/hyperlink" Target="http://graph.document.kremlin.ru/page.aspx?1639627" TargetMode="External"/><Relationship Id="rId35" Type="http://schemas.openxmlformats.org/officeDocument/2006/relationships/hyperlink" Target="http://graph.document.kremlin.ru/images/1/639/1639631.zip" TargetMode="External"/><Relationship Id="rId43" Type="http://schemas.openxmlformats.org/officeDocument/2006/relationships/hyperlink" Target="http://graph.document.kremlin.ru/images/1/639/1639654.zip" TargetMode="External"/><Relationship Id="rId48" Type="http://schemas.openxmlformats.org/officeDocument/2006/relationships/hyperlink" Target="http://graph.document.kremlin.ru/page.aspx?1639662" TargetMode="External"/><Relationship Id="rId56" Type="http://schemas.openxmlformats.org/officeDocument/2006/relationships/hyperlink" Target="http://graph.document.kremlin.ru/page.aspx?1639678" TargetMode="External"/><Relationship Id="rId8" Type="http://schemas.openxmlformats.org/officeDocument/2006/relationships/hyperlink" Target="http://graph.document.kremlin.ru/page.aspx?1637159" TargetMode="External"/><Relationship Id="rId51" Type="http://schemas.openxmlformats.org/officeDocument/2006/relationships/hyperlink" Target="http://graph.document.kremlin.ru/images/1/639/1639664.zip" TargetMode="External"/><Relationship Id="rId3" Type="http://schemas.openxmlformats.org/officeDocument/2006/relationships/hyperlink" Target="http://ntc.duma.gov.ru/" TargetMode="External"/><Relationship Id="rId12" Type="http://schemas.openxmlformats.org/officeDocument/2006/relationships/hyperlink" Target="http://graph.document.kremlin.ru/page.aspx?1638961" TargetMode="External"/><Relationship Id="rId17" Type="http://schemas.openxmlformats.org/officeDocument/2006/relationships/hyperlink" Target="http://graph.document.kremlin.ru/images/1/639/1639977.zip" TargetMode="External"/><Relationship Id="rId25" Type="http://schemas.openxmlformats.org/officeDocument/2006/relationships/hyperlink" Target="http://graph.document.kremlin.ru/images/1/639/1639621.zip" TargetMode="External"/><Relationship Id="rId33" Type="http://schemas.openxmlformats.org/officeDocument/2006/relationships/hyperlink" Target="http://graph.document.kremlin.ru/images/1/639/1639629.zip" TargetMode="External"/><Relationship Id="rId38" Type="http://schemas.openxmlformats.org/officeDocument/2006/relationships/hyperlink" Target="http://graph.document.kremlin.ru/page.aspx?1639646" TargetMode="External"/><Relationship Id="rId46" Type="http://schemas.openxmlformats.org/officeDocument/2006/relationships/hyperlink" Target="http://graph.document.kremlin.ru/page.aspx?1639660" TargetMode="External"/><Relationship Id="rId59" Type="http://schemas.openxmlformats.org/officeDocument/2006/relationships/hyperlink" Target="http://graph.document.kremlin.ru/images/1/639/1639681.zi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ciom.ru/index.php?id=459&amp;uid=113417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ciom.ru/index.php?id=459&amp;uid=11341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ciom.ru/index.php?id=459&amp;uid=11341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ciom.ru/index.php?id=459&amp;uid=11338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ciom.ru/index.php?id=459&amp;uid=11343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ciom.ru/index.php?id=459&amp;uid=11343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ciom.ru/index.php?id=459&amp;uid=11343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2"/>
          <p:cNvSpPr>
            <a:spLocks noChangeArrowheads="1"/>
          </p:cNvSpPr>
          <p:nvPr/>
        </p:nvSpPr>
        <p:spPr bwMode="auto">
          <a:xfrm>
            <a:off x="468313" y="4581525"/>
            <a:ext cx="5688012" cy="1716088"/>
          </a:xfrm>
          <a:prstGeom prst="parallelogram">
            <a:avLst>
              <a:gd name="adj" fmla="val 258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 Битюков Константин Олегович,</a:t>
            </a:r>
          </a:p>
          <a:p>
            <a:pPr algn="ctr"/>
            <a:r>
              <a:rPr lang="ru-RU" sz="2800"/>
              <a:t>к.и.н., доцент кафедры </a:t>
            </a:r>
          </a:p>
          <a:p>
            <a:pPr algn="ctr"/>
            <a:r>
              <a:rPr lang="ru-RU" sz="2800"/>
              <a:t>социального образования </a:t>
            </a:r>
          </a:p>
          <a:p>
            <a:pPr algn="ctr"/>
            <a:r>
              <a:rPr lang="ru-RU" sz="2800"/>
              <a:t>СПбАППО</a:t>
            </a:r>
          </a:p>
        </p:txBody>
      </p:sp>
      <p:pic>
        <p:nvPicPr>
          <p:cNvPr id="14338" name="Picture 9" descr="Z:\newtek\_backgrounds_1.02\Tim\powerpoint templates\21-40\strategic_alliance\elements\sha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3862388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9" name="AutoShape 10"/>
          <p:cNvSpPr>
            <a:spLocks noChangeArrowheads="1"/>
          </p:cNvSpPr>
          <p:nvPr/>
        </p:nvSpPr>
        <p:spPr bwMode="auto">
          <a:xfrm>
            <a:off x="3048000" y="1828800"/>
            <a:ext cx="3276600" cy="381000"/>
          </a:xfrm>
          <a:prstGeom prst="parallelogram">
            <a:avLst>
              <a:gd name="adj" fmla="val 27910"/>
            </a:avLst>
          </a:prstGeom>
          <a:solidFill>
            <a:srgbClr val="C9E7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11"/>
          <p:cNvSpPr>
            <a:spLocks noChangeArrowheads="1"/>
          </p:cNvSpPr>
          <p:nvPr/>
        </p:nvSpPr>
        <p:spPr bwMode="auto">
          <a:xfrm>
            <a:off x="2411413" y="1031875"/>
            <a:ext cx="6508750" cy="3081338"/>
          </a:xfrm>
          <a:prstGeom prst="parallelogram">
            <a:avLst>
              <a:gd name="adj" fmla="val 27724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1638300"/>
            <a:ext cx="7772400" cy="2085975"/>
          </a:xfrm>
        </p:spPr>
        <p:txBody>
          <a:bodyPr/>
          <a:lstStyle/>
          <a:p>
            <a:r>
              <a:rPr lang="ru-RU" smtClean="0"/>
              <a:t>     Формирование    </a:t>
            </a:r>
            <a:br>
              <a:rPr lang="ru-RU" smtClean="0"/>
            </a:br>
            <a:r>
              <a:rPr lang="ru-RU" smtClean="0"/>
              <a:t>    антикоррупционного    </a:t>
            </a:r>
            <a:br>
              <a:rPr lang="ru-RU" smtClean="0"/>
            </a:br>
            <a:r>
              <a:rPr lang="ru-RU" smtClean="0"/>
              <a:t>  мировоззрения </a:t>
            </a:r>
            <a:br>
              <a:rPr lang="ru-RU" smtClean="0"/>
            </a:br>
            <a:r>
              <a:rPr lang="ru-RU" smtClean="0"/>
              <a:t>школьников</a:t>
            </a:r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600" smtClean="0"/>
              <a:t>1.  Коррупция – социально-историческое явление</a:t>
            </a:r>
            <a:endParaRPr lang="en-US" sz="26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763000" cy="5127625"/>
          </a:xfrm>
        </p:spPr>
        <p:txBody>
          <a:bodyPr/>
          <a:lstStyle/>
          <a:p>
            <a:r>
              <a:rPr lang="ru-RU" smtClean="0"/>
              <a:t>Успокаивать себя, что коррупция существовала всегда не стоит.</a:t>
            </a:r>
          </a:p>
          <a:p>
            <a:endParaRPr lang="ru-RU" smtClean="0"/>
          </a:p>
          <a:p>
            <a:r>
              <a:rPr lang="ru-RU" smtClean="0"/>
              <a:t>Во второй же половине XX века коррупция превратилась в явление мирового масштаба и перестала быть проблемой отдельных стран, приобретя особую актуальность в условиях глобализации.</a:t>
            </a:r>
          </a:p>
          <a:p>
            <a:endParaRPr lang="ru-RU" smtClean="0"/>
          </a:p>
          <a:p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10"/>
          <p:cNvSpPr>
            <a:spLocks noChangeArrowheads="1"/>
          </p:cNvSpPr>
          <p:nvPr/>
        </p:nvSpPr>
        <p:spPr bwMode="auto">
          <a:xfrm>
            <a:off x="3048000" y="1828800"/>
            <a:ext cx="3276600" cy="381000"/>
          </a:xfrm>
          <a:prstGeom prst="parallelogram">
            <a:avLst>
              <a:gd name="adj" fmla="val 27910"/>
            </a:avLst>
          </a:prstGeom>
          <a:solidFill>
            <a:srgbClr val="C9E7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0" name="AutoShape 11"/>
          <p:cNvSpPr>
            <a:spLocks noChangeArrowheads="1"/>
          </p:cNvSpPr>
          <p:nvPr/>
        </p:nvSpPr>
        <p:spPr bwMode="auto">
          <a:xfrm>
            <a:off x="1979613" y="1031875"/>
            <a:ext cx="6769100" cy="2325688"/>
          </a:xfrm>
          <a:prstGeom prst="parallelogram">
            <a:avLst>
              <a:gd name="adj" fmla="val 29227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0125" y="1031875"/>
            <a:ext cx="7772400" cy="2325688"/>
          </a:xfrm>
        </p:spPr>
        <p:txBody>
          <a:bodyPr/>
          <a:lstStyle/>
          <a:p>
            <a:r>
              <a:rPr lang="ru-RU" sz="3200" b="1" smtClean="0"/>
              <a:t>     2.  </a:t>
            </a:r>
            <a:r>
              <a:rPr lang="ru-RU" sz="3200" b="1" smtClean="0">
                <a:latin typeface="Arial" charset="0"/>
                <a:cs typeface="Arial" charset="0"/>
              </a:rPr>
              <a:t>Антикоррупционная </a:t>
            </a:r>
            <a:br>
              <a:rPr lang="ru-RU" sz="3200" b="1" smtClean="0">
                <a:latin typeface="Arial" charset="0"/>
                <a:cs typeface="Arial" charset="0"/>
              </a:rPr>
            </a:br>
            <a:r>
              <a:rPr lang="ru-RU" sz="3200" b="1" smtClean="0">
                <a:latin typeface="Arial" charset="0"/>
                <a:cs typeface="Arial" charset="0"/>
              </a:rPr>
              <a:t>  политика в современном </a:t>
            </a:r>
            <a:br>
              <a:rPr lang="ru-RU" sz="3200" b="1" smtClean="0">
                <a:latin typeface="Arial" charset="0"/>
                <a:cs typeface="Arial" charset="0"/>
              </a:rPr>
            </a:br>
            <a:r>
              <a:rPr lang="ru-RU" sz="3200" b="1" smtClean="0">
                <a:latin typeface="Arial" charset="0"/>
                <a:cs typeface="Arial" charset="0"/>
              </a:rPr>
              <a:t> мире и России: </a:t>
            </a:r>
            <a:br>
              <a:rPr lang="ru-RU" sz="3200" b="1" smtClean="0">
                <a:latin typeface="Arial" charset="0"/>
                <a:cs typeface="Arial" charset="0"/>
              </a:rPr>
            </a:br>
            <a:r>
              <a:rPr lang="ru-RU" sz="3200" b="1" smtClean="0">
                <a:latin typeface="Arial" charset="0"/>
                <a:cs typeface="Arial" charset="0"/>
              </a:rPr>
              <a:t>образовательный аспект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2.  Антикоррупционная политика в современном мире</a:t>
            </a:r>
            <a:endParaRPr lang="en-US" sz="24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838200"/>
            <a:ext cx="7834313" cy="5486400"/>
          </a:xfrm>
        </p:spPr>
        <p:txBody>
          <a:bodyPr/>
          <a:lstStyle/>
          <a:p>
            <a:r>
              <a:rPr lang="ru-RU" sz="2400" smtClean="0"/>
              <a:t>«Коррупция является наиболее обсуждаемой проблемой в мире»</a:t>
            </a:r>
          </a:p>
          <a:p>
            <a:pPr algn="r">
              <a:buFontTx/>
              <a:buNone/>
            </a:pPr>
            <a:r>
              <a:rPr lang="ru-RU" sz="24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Кобус де Свардт, Исполнительный директор </a:t>
            </a:r>
            <a:r>
              <a:rPr lang="en-US" sz="24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Transparency International</a:t>
            </a:r>
            <a:r>
              <a:rPr lang="ru-RU" sz="24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algn="r">
              <a:buFontTx/>
              <a:buNone/>
            </a:pPr>
            <a:r>
              <a:rPr lang="ru-RU" sz="24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Декабрь 2012 года</a:t>
            </a:r>
            <a:endParaRPr lang="en-US" sz="2400" i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970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928938"/>
            <a:ext cx="1943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2.  Антикоррупционная политика в современном мире</a:t>
            </a:r>
            <a:endParaRPr lang="en-US" sz="24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30724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785813"/>
            <a:ext cx="8643937" cy="54864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Индекс восприятия коррупции 2012 г. (5.12.12)</a:t>
            </a:r>
          </a:p>
          <a:p>
            <a:endParaRPr lang="ru-RU" sz="2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1643063"/>
            <a:ext cx="1943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625" y="1285875"/>
          <a:ext cx="6096000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325718"/>
                <a:gridCol w="17382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Страна			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Индекс (</a:t>
                      </a:r>
                      <a:r>
                        <a:rPr lang="en-US" sz="18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max. </a:t>
                      </a:r>
                      <a:r>
                        <a:rPr lang="ru-RU" sz="18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Место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Финляндия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Новая Зеландия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Швеция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Сингапур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Швейцария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Норвегия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Австралия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Нидерланды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Канада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2.  Антикоррупционная политика в современном мире</a:t>
            </a:r>
            <a:endParaRPr lang="en-US" sz="24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31748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785813"/>
            <a:ext cx="8643937" cy="54864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Индекс восприятия коррупции 2012 г. (5.12.12)</a:t>
            </a:r>
          </a:p>
          <a:p>
            <a:endParaRPr lang="ru-RU" sz="2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17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1643063"/>
            <a:ext cx="1943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625" y="1285875"/>
          <a:ext cx="609600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2286016"/>
                <a:gridCol w="138109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Страна			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Индекс (</a:t>
                      </a:r>
                      <a:r>
                        <a:rPr lang="en-US" sz="18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max. </a:t>
                      </a:r>
                      <a:r>
                        <a:rPr lang="ru-RU" sz="18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Место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Великобритания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Япония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США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Россия</a:t>
                      </a:r>
                      <a:endParaRPr lang="ru-RU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Афганистан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Северная Корея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Сомали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96" name="Прямоугольник 6"/>
          <p:cNvSpPr>
            <a:spLocks noChangeArrowheads="1"/>
          </p:cNvSpPr>
          <p:nvPr/>
        </p:nvSpPr>
        <p:spPr bwMode="auto">
          <a:xfrm>
            <a:off x="428625" y="5715000"/>
            <a:ext cx="6858000" cy="523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hlinkClick r:id="rId4"/>
              </a:rPr>
              <a:t>http://www.transparency.org.ru/indeks-vospriiatiia-korruptcii/rossiia-v-indekse-vospriiatiia-korruptcii-2012-novaia-tochka-otscheta</a:t>
            </a:r>
            <a:endParaRPr lang="ru-RU" sz="14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2.  Антикоррупционная политика в современном мире</a:t>
            </a:r>
            <a:endParaRPr lang="en-US" sz="24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785813"/>
            <a:ext cx="8643937" cy="5486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Индекс восприятия коррупции 2012 г. (5.12.12)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«Две трети из 176 государств, включенных в Индекс за 2012 г., набрали менее половины баллов». </a:t>
            </a:r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«Необходимо повышать степень прозрачности государственных институтов и подотчетность высших должностных лиц». </a:t>
            </a:r>
          </a:p>
          <a:p>
            <a:pPr>
              <a:buFontTx/>
              <a:buNone/>
              <a:defRPr/>
            </a:pPr>
            <a:endParaRPr lang="ru-RU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27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714750"/>
            <a:ext cx="1943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2.  Антикоррупционная политика в современном мире</a:t>
            </a:r>
            <a:endParaRPr lang="en-US" sz="24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4213" y="765175"/>
            <a:ext cx="8643937" cy="5486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/>
              <a:t>Опыт Нидерландов</a:t>
            </a:r>
          </a:p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Постоянная отчетность и гласность в вопросах обнаружения коррупции, обсуждение последствий коррупционных действий и наказания за них. Ежегодно министр внутренних дел представляет доклад парламенту об обнаруженных фактах коррупции и принятых мерах по наказанию лиц, замешанных в коррупции.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    2. Разработка системы мониторинга возможных точек возникновения коррупционных действий и строгого контроля за деятельностью лиц, находящихся в этих точках.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   </a:t>
            </a: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2.  Антикоррупционная политика в современном мире</a:t>
            </a:r>
            <a:endParaRPr lang="en-US" sz="24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4213" y="765175"/>
            <a:ext cx="8643937" cy="5486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/>
              <a:t>Опыт Нидерландов</a:t>
            </a:r>
          </a:p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    3. Создание системы прав и обязанностей должностных лиц с указанием их ответственности за нарушение должностной этики. 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     4. Основной мерой наказания за коррупционное действие является запрещение работать в государственных организациях и потеря всех социальных льгот. Шкала наказаний включает в себя также штрафы и временное отстранение от исполнения обязанностей.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2.  Антикоррупционная политика в современном мире</a:t>
            </a:r>
            <a:endParaRPr lang="en-US" sz="24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4213" y="765175"/>
            <a:ext cx="8643937" cy="5486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/>
              <a:t>Опыт Нидерландов</a:t>
            </a:r>
          </a:p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      5. В наиболее значимых организациях, в частности, в министерствах, имеются службы внутренней безопасности, задачей которых является выявление ошибок чиновников, их намеренных или случайных нарушений действующих правил и последствий этих действий. 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     6. Организована система подбора лиц на должности, опасные с точки зрения коррупции.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    7. Все материалы, связанные с коррупционными действиями, если они не затрагивают систему национальной безопасности, в обязательном порядке обнародуются.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2.  Антикоррупционная политика в современном мире</a:t>
            </a:r>
            <a:endParaRPr lang="en-US" sz="24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4213" y="765175"/>
            <a:ext cx="8643937" cy="5486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/>
              <a:t>Опыт Нидерландов</a:t>
            </a:r>
          </a:p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         8. Создана специальная система обучения чиновников, разъясняющая вред коррупции.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    9. Создана система государственной безопасности по борьбе с коррупцией, обладающая значительными полномочиями по выявлению случаев коррупции.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    10. Чиновники всех уровней обязаны регистрировать известные им случаи коррупции, эта информация по соответствующим каналам передается в министерства внутренних дел и юстиции.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    11. Большую роль в борьбе с коррупцией играют средства массовой информации, которые обнародуют случаи коррупции и часто проводят расследования.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идеи</a:t>
            </a:r>
            <a:endParaRPr lang="en-US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52513"/>
            <a:ext cx="8367713" cy="5272087"/>
          </a:xfrm>
        </p:spPr>
        <p:txBody>
          <a:bodyPr/>
          <a:lstStyle/>
          <a:p>
            <a:pPr marL="438150" indent="-390525">
              <a:buFont typeface="Impact" pitchFamily="34" charset="0"/>
              <a:buAutoNum type="arabicPeriod"/>
            </a:pPr>
            <a:r>
              <a:rPr lang="ru-RU" sz="3400" smtClean="0">
                <a:latin typeface="Arial" charset="0"/>
                <a:cs typeface="Arial" charset="0"/>
              </a:rPr>
              <a:t>Коррупция как социально-историческое явление и как юридическое понятие</a:t>
            </a:r>
          </a:p>
          <a:p>
            <a:pPr marL="438150" indent="-390525">
              <a:buFont typeface="Impact" pitchFamily="34" charset="0"/>
              <a:buAutoNum type="arabicPeriod"/>
            </a:pPr>
            <a:r>
              <a:rPr lang="ru-RU" sz="3400" smtClean="0">
                <a:latin typeface="Arial" charset="0"/>
                <a:cs typeface="Arial" charset="0"/>
              </a:rPr>
              <a:t>Антикоррупционная политика в современном мире и России: образовательный аспект</a:t>
            </a:r>
          </a:p>
          <a:p>
            <a:pPr marL="438150" indent="-390525">
              <a:buFont typeface="Impact" pitchFamily="34" charset="0"/>
              <a:buAutoNum type="arabicPeriod"/>
            </a:pPr>
            <a:r>
              <a:rPr lang="ru-RU" sz="3400" smtClean="0">
                <a:latin typeface="Arial" charset="0"/>
                <a:cs typeface="Arial" charset="0"/>
              </a:rPr>
              <a:t>Принципы построения и презентация опыта антикоррупционного воспитания в школах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2.  Антикоррупционная политика в современном мире</a:t>
            </a:r>
            <a:endParaRPr lang="en-US" sz="24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37892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785813"/>
            <a:ext cx="8643937" cy="5486400"/>
          </a:xfrm>
        </p:spPr>
        <p:txBody>
          <a:bodyPr/>
          <a:lstStyle/>
          <a:p>
            <a:r>
              <a:rPr lang="ru-RU" sz="2400" smtClean="0"/>
              <a:t>Сингапур. - Бюро по расследованию случаев коррупции:</a:t>
            </a:r>
          </a:p>
          <a:p>
            <a:r>
              <a:rPr lang="ru-RU" sz="2400" smtClean="0">
                <a:latin typeface="Arial" charset="0"/>
                <a:cs typeface="Arial" charset="0"/>
              </a:rPr>
              <a:t>1) привязку оплаты труда государственных служащих к средней заработной плате лиц, успешно работающих в частном секторе; </a:t>
            </a:r>
          </a:p>
          <a:p>
            <a:r>
              <a:rPr lang="ru-RU" sz="2400" smtClean="0">
                <a:latin typeface="Arial" charset="0"/>
                <a:cs typeface="Arial" charset="0"/>
              </a:rPr>
              <a:t>2) контролируемую ежегодную отчётность государственных должностных лиц об их имуществе, активах и долгах (в частности, прокурор вправе проверять любые банковские, акционерные и расчётные счета лиц, подозреваемых в нарушении Акта о предотвращении коррупции); </a:t>
            </a:r>
          </a:p>
          <a:p>
            <a:r>
              <a:rPr lang="ru-RU" sz="2400" smtClean="0">
                <a:latin typeface="Arial" charset="0"/>
                <a:cs typeface="Arial" charset="0"/>
              </a:rPr>
              <a:t>3) большую строгость в делах о коррупции именно в отношении высокопоставленных чиновников для поддержания морального авторитета неподкупных политических лидеров; </a:t>
            </a:r>
          </a:p>
          <a:p>
            <a:r>
              <a:rPr lang="ru-RU" sz="2400" smtClean="0">
                <a:latin typeface="Arial" charset="0"/>
                <a:cs typeface="Arial" charset="0"/>
              </a:rPr>
              <a:t>4) ликвидацию излишних административных барьеров для развития экономики. </a:t>
            </a:r>
            <a:br>
              <a:rPr lang="ru-RU" sz="2400" smtClean="0">
                <a:latin typeface="Arial" charset="0"/>
                <a:cs typeface="Arial" charset="0"/>
              </a:rPr>
            </a:br>
            <a:endParaRPr lang="ru-RU" sz="2400" smtClean="0">
              <a:latin typeface="Arial" charset="0"/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2.  Антикоррупционная политика в современном мире</a:t>
            </a:r>
            <a:endParaRPr lang="en-US" sz="24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38916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785813"/>
            <a:ext cx="8643937" cy="5486400"/>
          </a:xfrm>
        </p:spPr>
        <p:txBody>
          <a:bodyPr/>
          <a:lstStyle/>
          <a:p>
            <a:r>
              <a:rPr lang="ru-RU" sz="2400" smtClean="0"/>
              <a:t>Япония:</a:t>
            </a:r>
          </a:p>
          <a:p>
            <a:r>
              <a:rPr lang="ru-RU" sz="2400" smtClean="0"/>
              <a:t>отсутствие единого кодифицированного акта, направленного на борьбу с коррупцией, не препятствует эффективному решению проблемы</a:t>
            </a:r>
          </a:p>
          <a:p>
            <a:r>
              <a:rPr lang="ru-RU" sz="2400" smtClean="0"/>
              <a:t>кадровая политика. </a:t>
            </a:r>
          </a:p>
          <a:p>
            <a:r>
              <a:rPr lang="ru-RU" sz="2400" smtClean="0"/>
              <a:t>японским чиновникам гарантирована достойная оплата труда. </a:t>
            </a:r>
            <a:br>
              <a:rPr lang="ru-RU" sz="2400" smtClean="0"/>
            </a:br>
            <a:endParaRPr lang="ru-RU" sz="2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3000" smtClean="0"/>
              <a:t>2.  Антикоррупционная политика в России</a:t>
            </a:r>
            <a:endParaRPr lang="en-US" sz="30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763000" cy="5127625"/>
          </a:xfrm>
        </p:spPr>
        <p:txBody>
          <a:bodyPr/>
          <a:lstStyle/>
          <a:p>
            <a:r>
              <a:rPr lang="en-US" smtClean="0">
                <a:hlinkClick r:id="rId3"/>
              </a:rPr>
              <a:t>http://ntc.duma.gov.ru</a:t>
            </a:r>
            <a:endParaRPr lang="ru-RU" smtClean="0"/>
          </a:p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</a:t>
            </a:r>
            <a:r>
              <a:rPr lang="ru-RU" b="1" smtClean="0">
                <a:hlinkClick r:id="rId4"/>
              </a:rPr>
              <a:t>ФЕДЕРАЛЬНЫЙ ЗАКОН от 03.12.2012 N 216-ФЗ (Начало)</a:t>
            </a:r>
            <a:br>
              <a:rPr lang="ru-RU" b="1" smtClean="0">
                <a:hlinkClick r:id="rId4"/>
              </a:rPr>
            </a:br>
            <a:r>
              <a:rPr lang="ru-RU" b="1" smtClean="0">
                <a:hlinkClick r:id="rId4"/>
              </a:rPr>
              <a:t>"О ФЕДЕРАЛЬНОМ БЮДЖЕТЕ НА 2013 ГОД И НА ПЛАНОВЫЙ ПЕРИОД 2014 И 2015 ГОДОВ"</a:t>
            </a:r>
            <a:br>
              <a:rPr lang="ru-RU" b="1" smtClean="0">
                <a:hlinkClick r:id="rId4"/>
              </a:rPr>
            </a:br>
            <a:r>
              <a:rPr lang="ru-RU" b="1" smtClean="0">
                <a:hlinkClick r:id="rId4"/>
              </a:rPr>
              <a:t>(принят ГД ФС РФ 23.11.2012)</a:t>
            </a:r>
            <a:r>
              <a:rPr lang="ru-RU" smtClean="0"/>
              <a:t>900   </a:t>
            </a:r>
            <a:r>
              <a:rPr lang="ru-RU" b="1" smtClean="0">
                <a:hlinkClick r:id="rId5"/>
              </a:rPr>
              <a:t>41918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</a:t>
            </a:r>
            <a:r>
              <a:rPr lang="ru-RU" b="1" smtClean="0">
                <a:hlinkClick r:id="rId6"/>
              </a:rPr>
              <a:t>ФЕДЕРАЛЬНЫЙ ЗАКОН от 03.12.2012 N 216-ФЗ (Продолжение 1)</a:t>
            </a:r>
            <a:br>
              <a:rPr lang="ru-RU" b="1" smtClean="0">
                <a:hlinkClick r:id="rId6"/>
              </a:rPr>
            </a:br>
            <a:r>
              <a:rPr lang="ru-RU" b="1" smtClean="0">
                <a:hlinkClick r:id="rId6"/>
              </a:rPr>
              <a:t>"О ФЕДЕРАЛЬНОМ БЮДЖЕТЕ НА 2013 ГОД И НА ПЛАНОВЫЙ ПЕРИОД 2014 И 2015 ГОДОВ"</a:t>
            </a:r>
            <a:br>
              <a:rPr lang="ru-RU" b="1" smtClean="0">
                <a:hlinkClick r:id="rId6"/>
              </a:rPr>
            </a:br>
            <a:r>
              <a:rPr lang="ru-RU" b="1" smtClean="0">
                <a:hlinkClick r:id="rId6"/>
              </a:rPr>
              <a:t>(принят ГД ФС РФ 23.11.2012)</a:t>
            </a:r>
            <a:r>
              <a:rPr lang="ru-RU" smtClean="0"/>
              <a:t>900   </a:t>
            </a:r>
            <a:r>
              <a:rPr lang="ru-RU" b="1" smtClean="0">
                <a:hlinkClick r:id="rId7"/>
              </a:rPr>
              <a:t>44111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3</a:t>
            </a:r>
            <a:r>
              <a:rPr lang="ru-RU" b="1" smtClean="0">
                <a:hlinkClick r:id="rId8"/>
              </a:rPr>
              <a:t>ФЕДЕРАЛЬНЫЙ ЗАКОН от 03.12.2012 N 216-ФЗ (Продолжение 2)</a:t>
            </a:r>
            <a:br>
              <a:rPr lang="ru-RU" b="1" smtClean="0">
                <a:hlinkClick r:id="rId8"/>
              </a:rPr>
            </a:br>
            <a:r>
              <a:rPr lang="ru-RU" b="1" smtClean="0">
                <a:hlinkClick r:id="rId8"/>
              </a:rPr>
              <a:t>"О ФЕДЕРАЛЬНОМ БЮДЖЕТЕ НА 2013 ГОД И НА ПЛАНОВЫЙ ПЕРИОД 2014 И 2015 ГОДОВ"</a:t>
            </a:r>
            <a:br>
              <a:rPr lang="ru-RU" b="1" smtClean="0">
                <a:hlinkClick r:id="rId8"/>
              </a:rPr>
            </a:br>
            <a:r>
              <a:rPr lang="ru-RU" b="1" smtClean="0">
                <a:hlinkClick r:id="rId8"/>
              </a:rPr>
              <a:t>(принят ГД ФС РФ 23.11.2012)</a:t>
            </a:r>
            <a:r>
              <a:rPr lang="ru-RU" smtClean="0"/>
              <a:t>900   </a:t>
            </a:r>
            <a:r>
              <a:rPr lang="ru-RU" b="1" smtClean="0">
                <a:hlinkClick r:id="rId9"/>
              </a:rPr>
              <a:t>46080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4</a:t>
            </a:r>
            <a:r>
              <a:rPr lang="ru-RU" b="1" smtClean="0">
                <a:hlinkClick r:id="rId10"/>
              </a:rPr>
              <a:t>ФЕДЕРАЛЬНЫЙ ЗАКОН от 03.12.2012 N 216-ФЗ (Продолжение 3)</a:t>
            </a:r>
            <a:br>
              <a:rPr lang="ru-RU" b="1" smtClean="0">
                <a:hlinkClick r:id="rId10"/>
              </a:rPr>
            </a:br>
            <a:r>
              <a:rPr lang="ru-RU" b="1" smtClean="0">
                <a:hlinkClick r:id="rId10"/>
              </a:rPr>
              <a:t>"О ФЕДЕРАЛЬНОМ БЮДЖЕТЕ НА 2013 ГОД И НА ПЛАНОВЫЙ ПЕРИОД 2014 И 2015 ГОДОВ"</a:t>
            </a:r>
            <a:br>
              <a:rPr lang="ru-RU" b="1" smtClean="0">
                <a:hlinkClick r:id="rId10"/>
              </a:rPr>
            </a:br>
            <a:r>
              <a:rPr lang="ru-RU" b="1" smtClean="0">
                <a:hlinkClick r:id="rId10"/>
              </a:rPr>
              <a:t>(принят ГД ФС РФ 23.11.2012)</a:t>
            </a:r>
            <a:r>
              <a:rPr lang="ru-RU" smtClean="0"/>
              <a:t>900   </a:t>
            </a:r>
            <a:r>
              <a:rPr lang="ru-RU" b="1" smtClean="0">
                <a:hlinkClick r:id="rId11"/>
              </a:rPr>
              <a:t>47854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5</a:t>
            </a:r>
            <a:r>
              <a:rPr lang="ru-RU" b="1" smtClean="0">
                <a:hlinkClick r:id="rId12"/>
              </a:rPr>
              <a:t>ФЕДЕРАЛЬНЫЙ ЗАКОН от 03.12.2012 N 216-ФЗ (Окончание)</a:t>
            </a:r>
            <a:br>
              <a:rPr lang="ru-RU" b="1" smtClean="0">
                <a:hlinkClick r:id="rId12"/>
              </a:rPr>
            </a:br>
            <a:r>
              <a:rPr lang="ru-RU" b="1" smtClean="0">
                <a:hlinkClick r:id="rId12"/>
              </a:rPr>
              <a:t>"О ФЕДЕРАЛЬНОМ БЮДЖЕТЕ НА 2013 ГОД И НА ПЛАНОВЫЙ ПЕРИОД 2014 И 2015 ГОДОВ"</a:t>
            </a:r>
            <a:br>
              <a:rPr lang="ru-RU" b="1" smtClean="0">
                <a:hlinkClick r:id="rId12"/>
              </a:rPr>
            </a:br>
            <a:r>
              <a:rPr lang="ru-RU" b="1" smtClean="0">
                <a:hlinkClick r:id="rId12"/>
              </a:rPr>
              <a:t>(принят ГД ФС РФ 23.11.2012)</a:t>
            </a:r>
            <a:r>
              <a:rPr lang="ru-RU" smtClean="0"/>
              <a:t>651   </a:t>
            </a:r>
            <a:r>
              <a:rPr lang="ru-RU" b="1" smtClean="0">
                <a:hlinkClick r:id="rId13"/>
              </a:rPr>
              <a:t>28186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6</a:t>
            </a:r>
            <a:r>
              <a:rPr lang="ru-RU" b="1" smtClean="0">
                <a:hlinkClick r:id="rId14"/>
              </a:rPr>
              <a:t>УКАЗ Президента РФ от 03.12.2012 N 1603</a:t>
            </a:r>
            <a:br>
              <a:rPr lang="ru-RU" b="1" smtClean="0">
                <a:hlinkClick r:id="rId14"/>
              </a:rPr>
            </a:br>
            <a:r>
              <a:rPr lang="ru-RU" b="1" smtClean="0">
                <a:hlinkClick r:id="rId14"/>
              </a:rPr>
              <a:t>"О НАЗНАЧЕНИИ СУДЕЙ ВОЕННЫХ СУДОВ"</a:t>
            </a:r>
            <a:r>
              <a:rPr lang="ru-RU" smtClean="0"/>
              <a:t>4   </a:t>
            </a:r>
            <a:r>
              <a:rPr lang="ru-RU" b="1" smtClean="0">
                <a:hlinkClick r:id="rId15"/>
              </a:rPr>
              <a:t>123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7</a:t>
            </a:r>
            <a:r>
              <a:rPr lang="ru-RU" b="1" smtClean="0">
                <a:hlinkClick r:id="rId16"/>
              </a:rPr>
              <a:t>УКАЗ Президента РФ от 01.12.2012 N 1602</a:t>
            </a:r>
            <a:br>
              <a:rPr lang="ru-RU" b="1" smtClean="0">
                <a:hlinkClick r:id="rId16"/>
              </a:rPr>
            </a:br>
            <a:r>
              <a:rPr lang="ru-RU" b="1" smtClean="0">
                <a:hlinkClick r:id="rId16"/>
              </a:rPr>
              <a:t>"О ВНЕСЕНИИ ИЗМЕНЕНИЙ В НЕКОТОРЫЕ АКТЫ ПРЕЗИДЕНТА РОССИЙСКОЙ ФЕДЕРАЦИИ"</a:t>
            </a:r>
            <a:r>
              <a:rPr lang="ru-RU" smtClean="0"/>
              <a:t>4   </a:t>
            </a:r>
            <a:r>
              <a:rPr lang="ru-RU" b="1" smtClean="0">
                <a:hlinkClick r:id="rId17"/>
              </a:rPr>
              <a:t>261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8</a:t>
            </a:r>
            <a:r>
              <a:rPr lang="ru-RU" b="1" smtClean="0">
                <a:hlinkClick r:id="rId18"/>
              </a:rPr>
              <a:t>РАСПОРЯЖЕНИЕ Президента РФ от 01.12.2012 N 535-рп</a:t>
            </a:r>
            <a:r>
              <a:rPr lang="ru-RU" smtClean="0"/>
              <a:t>1   </a:t>
            </a:r>
            <a:r>
              <a:rPr lang="ru-RU" b="1" smtClean="0">
                <a:hlinkClick r:id="rId19"/>
              </a:rPr>
              <a:t>43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9</a:t>
            </a:r>
            <a:r>
              <a:rPr lang="ru-RU" b="1" smtClean="0">
                <a:hlinkClick r:id="rId20"/>
              </a:rPr>
              <a:t>УКАЗ Президента РФ от 01.12.2012 N 1585</a:t>
            </a:r>
            <a:br>
              <a:rPr lang="ru-RU" b="1" smtClean="0">
                <a:hlinkClick r:id="rId20"/>
              </a:rPr>
            </a:br>
            <a:r>
              <a:rPr lang="ru-RU" b="1" smtClean="0">
                <a:hlinkClick r:id="rId20"/>
              </a:rPr>
              <a:t>"О НАГРАЖДЕНИИ ОРДЕНОМ "ЗА ЗАСЛУГИ ПЕРЕД ОТЕЧЕСТВОМ" I СТЕПЕНИ ВИШНЕВСКОЙ Г.П."</a:t>
            </a:r>
            <a:r>
              <a:rPr lang="ru-RU" smtClean="0"/>
              <a:t>1   </a:t>
            </a:r>
            <a:r>
              <a:rPr lang="ru-RU" b="1" smtClean="0">
                <a:hlinkClick r:id="rId21"/>
              </a:rPr>
              <a:t>33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10</a:t>
            </a:r>
            <a:r>
              <a:rPr lang="ru-RU" b="1" smtClean="0">
                <a:hlinkClick r:id="rId22"/>
              </a:rPr>
              <a:t>УКАЗ Президента РФ от 01.12.2012 N 1588</a:t>
            </a:r>
            <a:br>
              <a:rPr lang="ru-RU" b="1" smtClean="0">
                <a:hlinkClick r:id="rId22"/>
              </a:rPr>
            </a:br>
            <a:r>
              <a:rPr lang="ru-RU" b="1" smtClean="0">
                <a:hlinkClick r:id="rId22"/>
              </a:rPr>
              <a:t>"О ПАНОВЕ А.Г."</a:t>
            </a:r>
            <a:r>
              <a:rPr lang="ru-RU" smtClean="0"/>
              <a:t>1   </a:t>
            </a:r>
            <a:r>
              <a:rPr lang="ru-RU" b="1" smtClean="0">
                <a:hlinkClick r:id="rId23"/>
              </a:rPr>
              <a:t>28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11</a:t>
            </a:r>
            <a:r>
              <a:rPr lang="ru-RU" b="1" smtClean="0">
                <a:hlinkClick r:id="rId24"/>
              </a:rPr>
              <a:t>УКАЗ Президента РФ от 01.12.2012 N 1589</a:t>
            </a:r>
            <a:br>
              <a:rPr lang="ru-RU" b="1" smtClean="0">
                <a:hlinkClick r:id="rId24"/>
              </a:rPr>
            </a:br>
            <a:r>
              <a:rPr lang="ru-RU" b="1" smtClean="0">
                <a:hlinkClick r:id="rId24"/>
              </a:rPr>
              <a:t>"ОБ ОСВОБОЖДЕНИИ ОТ ДОЛЖНОСТИ СОТРУДНИКОВ ОРГАНОВ ВНУТРЕННИХ ДЕЛ РОССИЙСКОЙ ФЕДЕРАЦИИ"</a:t>
            </a:r>
            <a:r>
              <a:rPr lang="ru-RU" smtClean="0"/>
              <a:t>1   </a:t>
            </a:r>
            <a:r>
              <a:rPr lang="ru-RU" b="1" smtClean="0">
                <a:hlinkClick r:id="rId25"/>
              </a:rPr>
              <a:t>57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12</a:t>
            </a:r>
            <a:r>
              <a:rPr lang="ru-RU" b="1" smtClean="0">
                <a:hlinkClick r:id="rId26"/>
              </a:rPr>
              <a:t>УКАЗ Президента РФ от 01.12.2012 N 1593</a:t>
            </a:r>
            <a:br>
              <a:rPr lang="ru-RU" b="1" smtClean="0">
                <a:hlinkClick r:id="rId26"/>
              </a:rPr>
            </a:br>
            <a:r>
              <a:rPr lang="ru-RU" b="1" smtClean="0">
                <a:hlinkClick r:id="rId26"/>
              </a:rPr>
              <a:t>"О ВЕЛИЧКО А.М."</a:t>
            </a:r>
            <a:r>
              <a:rPr lang="ru-RU" smtClean="0"/>
              <a:t>1   </a:t>
            </a:r>
            <a:r>
              <a:rPr lang="ru-RU" b="1" smtClean="0">
                <a:hlinkClick r:id="rId27"/>
              </a:rPr>
              <a:t>25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13</a:t>
            </a:r>
            <a:r>
              <a:rPr lang="ru-RU" b="1" smtClean="0">
                <a:hlinkClick r:id="rId28"/>
              </a:rPr>
              <a:t>УКАЗ Президента РФ от 01.12.2012 N 1594</a:t>
            </a:r>
            <a:br>
              <a:rPr lang="ru-RU" b="1" smtClean="0">
                <a:hlinkClick r:id="rId28"/>
              </a:rPr>
            </a:br>
            <a:r>
              <a:rPr lang="ru-RU" b="1" smtClean="0">
                <a:hlinkClick r:id="rId28"/>
              </a:rPr>
              <a:t>"О ПРИСВОЕНИИ КЛАССНОГО ЧИНА ГОСУДАРСТВЕННОЙ ГРАЖДАНСКОЙ СЛУЖБЫ РОССИЙСКОЙ ФЕДЕРАЦИИ ПАНКИНУ Д.В."</a:t>
            </a:r>
            <a:r>
              <a:rPr lang="ru-RU" smtClean="0"/>
              <a:t>1   </a:t>
            </a:r>
            <a:r>
              <a:rPr lang="ru-RU" b="1" smtClean="0">
                <a:hlinkClick r:id="rId29"/>
              </a:rPr>
              <a:t>32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14</a:t>
            </a:r>
            <a:r>
              <a:rPr lang="ru-RU" b="1" smtClean="0">
                <a:hlinkClick r:id="rId30"/>
              </a:rPr>
              <a:t>УКАЗ Президента РФ от 01.12.2012 N 1595</a:t>
            </a:r>
            <a:br>
              <a:rPr lang="ru-RU" b="1" smtClean="0">
                <a:hlinkClick r:id="rId30"/>
              </a:rPr>
            </a:br>
            <a:r>
              <a:rPr lang="ru-RU" b="1" smtClean="0">
                <a:hlinkClick r:id="rId30"/>
              </a:rPr>
              <a:t>"О ПРИСВОЕНИИ КЛАССНОГО ЧИНА ГОСУДАРСТВЕННОЙ ГРАЖДАНСКОЙ СЛУЖБЫ РОССИЙСКОЙ ФЕДЕРАЦИИ ФРОЛОВУ А.В."</a:t>
            </a:r>
            <a:r>
              <a:rPr lang="ru-RU" smtClean="0"/>
              <a:t>1   </a:t>
            </a:r>
            <a:r>
              <a:rPr lang="ru-RU" b="1" smtClean="0">
                <a:hlinkClick r:id="rId31"/>
              </a:rPr>
              <a:t>33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15</a:t>
            </a:r>
            <a:r>
              <a:rPr lang="ru-RU" b="1" smtClean="0">
                <a:hlinkClick r:id="rId32"/>
              </a:rPr>
              <a:t>УКАЗ Президента РФ от 01.12.2012 N 1599</a:t>
            </a:r>
            <a:br>
              <a:rPr lang="ru-RU" b="1" smtClean="0">
                <a:hlinkClick r:id="rId32"/>
              </a:rPr>
            </a:br>
            <a:r>
              <a:rPr lang="ru-RU" b="1" smtClean="0">
                <a:hlinkClick r:id="rId32"/>
              </a:rPr>
              <a:t>"О ВНЕСЕНИИ ИЗМЕНЕНИЙ В СОСТАВ МЕЖВЕДОМСТВЕННОЙ КОМИССИИ ПО ЗАЩИТЕ ГОСУДАРСТВЕННОЙ ТАЙНЫ, УТВЕРЖДЕННЫЙ УКАЗОМ ПРЕЗИДЕНТА РОССИЙСКОЙ ФЕДЕРАЦИИ ОТ 26 ФЕВРАЛЯ 2009 Г. N 228"</a:t>
            </a:r>
            <a:r>
              <a:rPr lang="ru-RU" smtClean="0"/>
              <a:t>1   </a:t>
            </a:r>
            <a:r>
              <a:rPr lang="ru-RU" b="1" smtClean="0">
                <a:hlinkClick r:id="rId33"/>
              </a:rPr>
              <a:t>54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16</a:t>
            </a:r>
            <a:r>
              <a:rPr lang="ru-RU" b="1" smtClean="0">
                <a:hlinkClick r:id="rId34"/>
              </a:rPr>
              <a:t>УКАЗ Президента РФ от 01.12.2012 N 1584</a:t>
            </a:r>
            <a:br>
              <a:rPr lang="ru-RU" b="1" smtClean="0">
                <a:hlinkClick r:id="rId34"/>
              </a:rPr>
            </a:br>
            <a:r>
              <a:rPr lang="ru-RU" b="1" smtClean="0">
                <a:hlinkClick r:id="rId34"/>
              </a:rPr>
              <a:t>"О НАЗНАЧЕНИИ СУДЕЙ ВЕРХОВНЫХ СУДОВ РЕСПУБЛИК, КРАЕВЫХ И ОБЛАСТНЫХ СУДОВ"</a:t>
            </a:r>
            <a:r>
              <a:rPr lang="ru-RU" smtClean="0"/>
              <a:t>6   </a:t>
            </a:r>
            <a:r>
              <a:rPr lang="ru-RU" b="1" smtClean="0">
                <a:hlinkClick r:id="rId35"/>
              </a:rPr>
              <a:t>220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17</a:t>
            </a:r>
            <a:r>
              <a:rPr lang="ru-RU" b="1" smtClean="0">
                <a:hlinkClick r:id="rId36"/>
              </a:rPr>
              <a:t>УКАЗ Президента РФ от 01.12.2012 N 1586</a:t>
            </a:r>
            <a:br>
              <a:rPr lang="ru-RU" b="1" smtClean="0">
                <a:hlinkClick r:id="rId36"/>
              </a:rPr>
            </a:br>
            <a:r>
              <a:rPr lang="ru-RU" b="1" smtClean="0">
                <a:hlinkClick r:id="rId36"/>
              </a:rPr>
              <a:t>"О НАГРАЖДЕНИИ ГОСУДАРСТВЕННЫМИ НАГРАДАМИ РОССИЙСКОЙ ФЕДЕРАЦИИ"</a:t>
            </a:r>
            <a:r>
              <a:rPr lang="ru-RU" smtClean="0"/>
              <a:t>7   </a:t>
            </a:r>
            <a:r>
              <a:rPr lang="ru-RU" b="1" smtClean="0">
                <a:hlinkClick r:id="rId37"/>
              </a:rPr>
              <a:t>404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18</a:t>
            </a:r>
            <a:r>
              <a:rPr lang="ru-RU" b="1" smtClean="0">
                <a:hlinkClick r:id="rId38"/>
              </a:rPr>
              <a:t>УКАЗ Президента РФ от 01.12.2012 N 1587</a:t>
            </a:r>
            <a:br>
              <a:rPr lang="ru-RU" b="1" smtClean="0">
                <a:hlinkClick r:id="rId38"/>
              </a:rPr>
            </a:br>
            <a:r>
              <a:rPr lang="ru-RU" b="1" smtClean="0">
                <a:hlinkClick r:id="rId38"/>
              </a:rPr>
              <a:t>"О НАГРАЖДЕНИИ ГОСУДАРСТВЕННЫМИ НАГРАДАМИ РОССИЙСКОЙ ФЕДЕРАЦИИ"</a:t>
            </a:r>
            <a:r>
              <a:rPr lang="ru-RU" smtClean="0"/>
              <a:t>4   </a:t>
            </a:r>
            <a:r>
              <a:rPr lang="ru-RU" b="1" smtClean="0">
                <a:hlinkClick r:id="rId39"/>
              </a:rPr>
              <a:t>275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19</a:t>
            </a:r>
            <a:r>
              <a:rPr lang="ru-RU" b="1" smtClean="0">
                <a:hlinkClick r:id="rId40"/>
              </a:rPr>
              <a:t>УКАЗ Президента РФ от 01.12.2012 N 1597</a:t>
            </a:r>
            <a:br>
              <a:rPr lang="ru-RU" b="1" smtClean="0">
                <a:hlinkClick r:id="rId40"/>
              </a:rPr>
            </a:br>
            <a:r>
              <a:rPr lang="ru-RU" b="1" smtClean="0">
                <a:hlinkClick r:id="rId40"/>
              </a:rPr>
              <a:t>"О ВНЕСЕНИИ ИЗМЕНЕНИЯ В ПЕРЕЧЕНЬ СТРАТЕГИЧЕСКИХ ПРЕДПРИЯТИЙ И СТРАТЕГИЧЕСКИХ АКЦИОНЕРНЫХ ОБЩЕСТВ, УТВЕРЖДЕННЫЙ УКАЗОМ ПРЕЗИДЕНТА РОССИЙСКОЙ ФЕДЕРАЦИИ ОТ 4 АВГУСТА 2004 Г. N 1009"</a:t>
            </a:r>
            <a:r>
              <a:rPr lang="ru-RU" smtClean="0"/>
              <a:t>2   </a:t>
            </a:r>
            <a:r>
              <a:rPr lang="ru-RU" b="1" smtClean="0">
                <a:hlinkClick r:id="rId41"/>
              </a:rPr>
              <a:t>100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20</a:t>
            </a:r>
            <a:r>
              <a:rPr lang="ru-RU" b="1" smtClean="0">
                <a:hlinkClick r:id="rId42"/>
              </a:rPr>
              <a:t>УКАЗ Президента РФ от 01.12.2012 N 1601</a:t>
            </a:r>
            <a:br>
              <a:rPr lang="ru-RU" b="1" smtClean="0">
                <a:hlinkClick r:id="rId42"/>
              </a:rPr>
            </a:br>
            <a:r>
              <a:rPr lang="ru-RU" b="1" smtClean="0">
                <a:hlinkClick r:id="rId42"/>
              </a:rPr>
              <a:t>"О ВНЕСЕНИИ ИЗМЕНЕНИЙ В ПОЛОЖЕНИЕ О КОМИССИИ ПРИ ПРЕЗИДЕНТЕ РОССИЙСКОЙ ФЕДЕРАЦИИ ПО ВОПРОСАМ РАЗВИТИЯ АВИАЦИИ ОБЩЕГО НАЗНАЧЕНИЯ И В СОСТАВ ЭТОЙ КОМИССИИ, УТВЕРЖДЕННЫЕ УКАЗОМ ПРЕЗИДЕНТА РОССИЙСКОЙ ФЕДЕРАЦИИ ОТ 13 НОЯБРЯ 2012 Г. N 1524"</a:t>
            </a:r>
            <a:r>
              <a:rPr lang="ru-RU" smtClean="0"/>
              <a:t>2   </a:t>
            </a:r>
            <a:r>
              <a:rPr lang="ru-RU" b="1" smtClean="0">
                <a:hlinkClick r:id="rId43"/>
              </a:rPr>
              <a:t>138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21</a:t>
            </a:r>
            <a:r>
              <a:rPr lang="ru-RU" b="1" smtClean="0">
                <a:hlinkClick r:id="rId44"/>
              </a:rPr>
              <a:t>РАСПОРЯЖЕНИЕ Президента РФ от 01.12.2012 N 542-рп</a:t>
            </a:r>
            <a:br>
              <a:rPr lang="ru-RU" b="1" smtClean="0">
                <a:hlinkClick r:id="rId44"/>
              </a:rPr>
            </a:br>
            <a:r>
              <a:rPr lang="ru-RU" b="1" smtClean="0">
                <a:hlinkClick r:id="rId44"/>
              </a:rPr>
              <a:t>"О ВНЕСЕНИИ ИЗМЕНЕНИЙ В РАСПОРЯЖЕНИЕ ПРЕЗИДЕНТА РОССИЙСКОЙ ФЕДЕРАЦИИ ОТ 27 ДЕКАБРЯ 2011 Г. N 819-РП "ОБ ОБРАЗОВАНИИ РАБОЧЕЙ ГРУППЫ ПО ПОДГОТОВКЕ ПРЕДЛОЖЕНИЙ, НАПРАВЛЕННЫХ НА РЕАЛИЗАЦИЮ ПРОГРАММЫ УВЕКОВЕЧЕНИЯ ПАМЯТИ ЖЕРТВ ПОЛИТИЧЕСКИХ РЕПРЕССИЙ" И В СОСТАВ РАБОЧЕЙ ГРУППЫ, УТВЕРЖДЕННЫЙ ЭТИМ РАСПОРЯЖЕНИЕМ"</a:t>
            </a:r>
            <a:r>
              <a:rPr lang="ru-RU" smtClean="0"/>
              <a:t>2   </a:t>
            </a:r>
            <a:r>
              <a:rPr lang="ru-RU" b="1" smtClean="0">
                <a:hlinkClick r:id="rId45"/>
              </a:rPr>
              <a:t>79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22</a:t>
            </a:r>
            <a:r>
              <a:rPr lang="ru-RU" b="1" smtClean="0">
                <a:hlinkClick r:id="rId46"/>
              </a:rPr>
              <a:t>ФЕДЕРАЛЬНЫЙ ЗАКОН от 01.12.2012 N 209-ФЗ</a:t>
            </a:r>
            <a:br>
              <a:rPr lang="ru-RU" b="1" smtClean="0">
                <a:hlinkClick r:id="rId46"/>
              </a:rPr>
            </a:br>
            <a:r>
              <a:rPr lang="ru-RU" b="1" smtClean="0">
                <a:hlinkClick r:id="rId46"/>
              </a:rPr>
              <a:t>"О РАТИФИКАЦИИ СОГЛАШЕНИЯ О СТАТУСЕ ФОРМИРОВАНИЙ СИЛ И СРЕДСТВ СИСТЕМЫ КОЛЛЕКТИВНОЙ БЕЗОПАСНОСТИ ОРГАНИЗАЦИИ ДОГОВОРА О КОЛЛЕКТИВНОЙ БЕЗОПАСНОСТИ"</a:t>
            </a:r>
            <a:br>
              <a:rPr lang="ru-RU" b="1" smtClean="0">
                <a:hlinkClick r:id="rId46"/>
              </a:rPr>
            </a:br>
            <a:r>
              <a:rPr lang="ru-RU" b="1" smtClean="0">
                <a:hlinkClick r:id="rId46"/>
              </a:rPr>
              <a:t>(принят ГД ФС РФ 16.11.2012)</a:t>
            </a:r>
            <a:r>
              <a:rPr lang="ru-RU" smtClean="0"/>
              <a:t>1   </a:t>
            </a:r>
            <a:r>
              <a:rPr lang="ru-RU" b="1" smtClean="0">
                <a:hlinkClick r:id="rId47"/>
              </a:rPr>
              <a:t>33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23</a:t>
            </a:r>
            <a:r>
              <a:rPr lang="ru-RU" b="1" smtClean="0">
                <a:hlinkClick r:id="rId48"/>
              </a:rPr>
              <a:t>ФЕДЕРАЛЬНЫЙ ЗАКОН от 01.12.2012 N 214-ФЗ</a:t>
            </a:r>
            <a:br>
              <a:rPr lang="ru-RU" b="1" smtClean="0">
                <a:hlinkClick r:id="rId48"/>
              </a:rPr>
            </a:br>
            <a:r>
              <a:rPr lang="ru-RU" b="1" smtClean="0">
                <a:hlinkClick r:id="rId48"/>
              </a:rPr>
              <a:t>"О РАТИФИКАЦИИ СОГЛАШЕНИЯ МЕЖДУ ПРАВИТЕЛЬСТВОМ РОССИЙСКОЙ ФЕДЕРАЦИИ И ПРАВИТЕЛЬСТВОМ РЕСПУБЛИКИ ЭКВАТОРИАЛЬНАЯ ГВИНЕЯ О ПООЩРЕНИИ И ВЗАИМНОЙ ЗАЩИТЕ КАПИТАЛОВЛОЖЕНИЙ"</a:t>
            </a:r>
            <a:br>
              <a:rPr lang="ru-RU" b="1" smtClean="0">
                <a:hlinkClick r:id="rId48"/>
              </a:rPr>
            </a:br>
            <a:r>
              <a:rPr lang="ru-RU" b="1" smtClean="0">
                <a:hlinkClick r:id="rId48"/>
              </a:rPr>
              <a:t>(принят ГД ФС РФ 16.11.2012)</a:t>
            </a:r>
            <a:r>
              <a:rPr lang="ru-RU" smtClean="0"/>
              <a:t>1   </a:t>
            </a:r>
            <a:r>
              <a:rPr lang="ru-RU" b="1" smtClean="0">
                <a:hlinkClick r:id="rId49"/>
              </a:rPr>
              <a:t>35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24</a:t>
            </a:r>
            <a:r>
              <a:rPr lang="ru-RU" b="1" smtClean="0">
                <a:hlinkClick r:id="rId50"/>
              </a:rPr>
              <a:t>ФЕДЕРАЛЬНЫЙ КОНСТИТУЦИОННЫЙ ЗАКОН от 01.12.2012 N 3-ФКЗ</a:t>
            </a:r>
            <a:br>
              <a:rPr lang="ru-RU" b="1" smtClean="0">
                <a:hlinkClick r:id="rId50"/>
              </a:rPr>
            </a:br>
            <a:r>
              <a:rPr lang="ru-RU" b="1" smtClean="0">
                <a:hlinkClick r:id="rId50"/>
              </a:rPr>
              <a:t>"О ВНЕСЕНИИ ИЗМЕНЕНИЙ В СТАТЬЮ 19 ФЕДЕРАЛЬНОГО КОНСТИТУЦИОННОГО ЗАКОНА "О ВОЕННЫХ СУДАХ РОССИЙСКОЙ ФЕДЕРАЦИИ" И СТАТЬЮ 29 ФЕДЕРАЛЬНОГО КОНСТИТУЦИОННОГО ЗАКОНА "О СУДАХ ОБЩЕЙ ЮРИСДИКЦИИ В РОССИЙСКОЙ ФЕДЕРАЦИИ"</a:t>
            </a:r>
            <a:br>
              <a:rPr lang="ru-RU" b="1" smtClean="0">
                <a:hlinkClick r:id="rId50"/>
              </a:rPr>
            </a:br>
            <a:r>
              <a:rPr lang="ru-RU" b="1" smtClean="0">
                <a:hlinkClick r:id="rId50"/>
              </a:rPr>
              <a:t>(одобрен СФ ФС РФ 21.11.2012)</a:t>
            </a:r>
            <a:r>
              <a:rPr lang="ru-RU" smtClean="0"/>
              <a:t>2   </a:t>
            </a:r>
            <a:r>
              <a:rPr lang="ru-RU" b="1" smtClean="0">
                <a:hlinkClick r:id="rId51"/>
              </a:rPr>
              <a:t>63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25</a:t>
            </a:r>
            <a:r>
              <a:rPr lang="ru-RU" b="1" smtClean="0">
                <a:hlinkClick r:id="rId52"/>
              </a:rPr>
              <a:t>ФЕДЕРАЛЬНЫЙ ЗАКОН от 01.12.2012 N 208-ФЗ</a:t>
            </a:r>
            <a:br>
              <a:rPr lang="ru-RU" b="1" smtClean="0">
                <a:hlinkClick r:id="rId52"/>
              </a:rPr>
            </a:br>
            <a:r>
              <a:rPr lang="ru-RU" b="1" smtClean="0">
                <a:hlinkClick r:id="rId52"/>
              </a:rPr>
              <a:t>"О ВНЕСЕНИИ ИЗМЕНЕНИЙ В СТАТЬИ 78 И 175 УГОЛОВНО - ИСПОЛНИТЕЛЬНОГО КОДЕКСА РОССИЙСКОЙ ФЕДЕРАЦИИ И СТАТЬЮ 399 УГОЛОВНО - ПРОЦЕССУАЛЬНОГО КОДЕКСА РОССИЙСКОЙ ФЕДЕРАЦИИ"</a:t>
            </a:r>
            <a:br>
              <a:rPr lang="ru-RU" b="1" smtClean="0">
                <a:hlinkClick r:id="rId52"/>
              </a:rPr>
            </a:br>
            <a:r>
              <a:rPr lang="ru-RU" b="1" smtClean="0">
                <a:hlinkClick r:id="rId52"/>
              </a:rPr>
              <a:t>(принят ГД ФС РФ 13.11.2012)</a:t>
            </a:r>
            <a:r>
              <a:rPr lang="ru-RU" smtClean="0"/>
              <a:t>7   </a:t>
            </a:r>
            <a:r>
              <a:rPr lang="ru-RU" b="1" smtClean="0">
                <a:hlinkClick r:id="rId53"/>
              </a:rPr>
              <a:t>292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26</a:t>
            </a:r>
            <a:r>
              <a:rPr lang="ru-RU" b="1" smtClean="0">
                <a:hlinkClick r:id="rId54"/>
              </a:rPr>
              <a:t>ФЕДЕРАЛЬНЫЙ ЗАКОН от 01.12.2012 N 210-ФЗ</a:t>
            </a:r>
            <a:br>
              <a:rPr lang="ru-RU" b="1" smtClean="0">
                <a:hlinkClick r:id="rId54"/>
              </a:rPr>
            </a:br>
            <a:r>
              <a:rPr lang="ru-RU" b="1" smtClean="0">
                <a:hlinkClick r:id="rId54"/>
              </a:rPr>
              <a:t>"О ВНЕСЕНИИ ИЗМЕНЕНИЯ В СТАТЬЮ 1 ФЕДЕРАЛЬНОГО ЗАКОНА "ОБ ОБЩИХ ПРИНЦИПАХ ОРГАНИЗАЦИИ ЗАКОНОДАТЕЛЬНЫХ (ПРЕДСТАВИТЕЛЬНЫХ) И ИСПОЛНИТЕЛЬНЫХ ОРГАНОВ ГОСУДАРСТВЕННОЙ ВЛАСТИ СУБЪЕКТОВ РОССИЙСКОЙ ФЕДЕРАЦИИ"</a:t>
            </a:r>
            <a:br>
              <a:rPr lang="ru-RU" b="1" smtClean="0">
                <a:hlinkClick r:id="rId54"/>
              </a:rPr>
            </a:br>
            <a:r>
              <a:rPr lang="ru-RU" b="1" smtClean="0">
                <a:hlinkClick r:id="rId54"/>
              </a:rPr>
              <a:t>(принят ГД ФС РФ 13.11.2012)</a:t>
            </a:r>
            <a:r>
              <a:rPr lang="ru-RU" smtClean="0"/>
              <a:t>2   </a:t>
            </a:r>
            <a:r>
              <a:rPr lang="ru-RU" b="1" smtClean="0">
                <a:hlinkClick r:id="rId55"/>
              </a:rPr>
              <a:t>41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27</a:t>
            </a:r>
            <a:r>
              <a:rPr lang="ru-RU" b="1" smtClean="0">
                <a:hlinkClick r:id="rId56"/>
              </a:rPr>
              <a:t>ФЕДЕРАЛЬНЫЙ ЗАКОН от 01.12.2012 N 211-ФЗ</a:t>
            </a:r>
            <a:br>
              <a:rPr lang="ru-RU" b="1" smtClean="0">
                <a:hlinkClick r:id="rId56"/>
              </a:rPr>
            </a:br>
            <a:r>
              <a:rPr lang="ru-RU" b="1" smtClean="0">
                <a:hlinkClick r:id="rId56"/>
              </a:rPr>
              <a:t>"О ВНЕСЕНИИ ИЗМЕНЕНИЯ В СТАТЬЮ 33 ФЕДЕРАЛЬНОГО ЗАКОНА "О ПОЛИТИЧЕСКИХ ПАРТИЯХ"</a:t>
            </a:r>
            <a:br>
              <a:rPr lang="ru-RU" b="1" smtClean="0">
                <a:hlinkClick r:id="rId56"/>
              </a:rPr>
            </a:br>
            <a:r>
              <a:rPr lang="ru-RU" b="1" smtClean="0">
                <a:hlinkClick r:id="rId56"/>
              </a:rPr>
              <a:t>(принят ГД ФС РФ 13.11.2012)</a:t>
            </a:r>
            <a:r>
              <a:rPr lang="ru-RU" smtClean="0"/>
              <a:t>2   </a:t>
            </a:r>
            <a:r>
              <a:rPr lang="ru-RU" b="1" smtClean="0">
                <a:hlinkClick r:id="rId57"/>
              </a:rPr>
              <a:t>73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28</a:t>
            </a:r>
            <a:r>
              <a:rPr lang="ru-RU" b="1" smtClean="0">
                <a:hlinkClick r:id="rId58"/>
              </a:rPr>
              <a:t>ФЕДЕРАЛЬНЫЙ ЗАКОН от 01.12.2012 N 212-ФЗ</a:t>
            </a:r>
            <a:br>
              <a:rPr lang="ru-RU" b="1" smtClean="0">
                <a:hlinkClick r:id="rId58"/>
              </a:rPr>
            </a:br>
            <a:r>
              <a:rPr lang="ru-RU" b="1" smtClean="0">
                <a:hlinkClick r:id="rId58"/>
              </a:rPr>
              <a:t>"О ВНЕСЕНИИ ИЗМЕНЕНИЙ В КОДЕКС РОССИЙСКОЙ ФЕДЕРАЦИИ ОБ АДМИНИСТРАТИВНЫХ ПРАВОНАРУШЕНИЯХ"</a:t>
            </a:r>
            <a:br>
              <a:rPr lang="ru-RU" b="1" smtClean="0">
                <a:hlinkClick r:id="rId58"/>
              </a:rPr>
            </a:br>
            <a:r>
              <a:rPr lang="ru-RU" b="1" smtClean="0">
                <a:hlinkClick r:id="rId58"/>
              </a:rPr>
              <a:t>(принят ГД ФС РФ 16.11.2012)</a:t>
            </a:r>
            <a:r>
              <a:rPr lang="ru-RU" smtClean="0"/>
              <a:t>3   </a:t>
            </a:r>
            <a:r>
              <a:rPr lang="ru-RU" b="1" smtClean="0">
                <a:hlinkClick r:id="rId59"/>
              </a:rPr>
              <a:t>94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29</a:t>
            </a:r>
            <a:r>
              <a:rPr lang="ru-RU" b="1" smtClean="0">
                <a:hlinkClick r:id="rId60"/>
              </a:rPr>
              <a:t>ФЕДЕРАЛЬНЫЙ ЗАКОН от 01.12.2012 N 213-ФЗ</a:t>
            </a:r>
            <a:br>
              <a:rPr lang="ru-RU" b="1" smtClean="0">
                <a:hlinkClick r:id="rId60"/>
              </a:rPr>
            </a:br>
            <a:r>
              <a:rPr lang="ru-RU" b="1" smtClean="0">
                <a:hlinkClick r:id="rId60"/>
              </a:rPr>
              <a:t>"О ВНЕСЕНИИ ИЗМЕНЕНИЙ В ФЕДЕРАЛЬНЫЙ ЗАКОН "ОБ ОБЯЗАТЕЛЬНОМ МЕДИЦИНСКОМ СТРАХОВАНИИ В РОССИЙСКОЙ ФЕДЕРАЦИИ"</a:t>
            </a:r>
            <a:br>
              <a:rPr lang="ru-RU" b="1" smtClean="0">
                <a:hlinkClick r:id="rId60"/>
              </a:rPr>
            </a:br>
            <a:r>
              <a:rPr lang="ru-RU" b="1" smtClean="0">
                <a:hlinkClick r:id="rId60"/>
              </a:rPr>
              <a:t>(принят ГД ФС РФ 16.11.2012)</a:t>
            </a:r>
            <a:r>
              <a:rPr lang="ru-RU" smtClean="0"/>
              <a:t>15   </a:t>
            </a:r>
            <a:r>
              <a:rPr lang="ru-RU" b="1" smtClean="0">
                <a:hlinkClick r:id="rId61"/>
              </a:rPr>
              <a:t>617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30</a:t>
            </a:r>
            <a:r>
              <a:rPr lang="ru-RU" b="1" smtClean="0">
                <a:hlinkClick r:id="rId62"/>
              </a:rPr>
              <a:t>ФЕДЕРАЛЬНЫЙ ЗАКОН от 01.12.2012 N 215-ФЗ</a:t>
            </a:r>
            <a:br>
              <a:rPr lang="ru-RU" b="1" smtClean="0">
                <a:hlinkClick r:id="rId62"/>
              </a:rPr>
            </a:br>
            <a:r>
              <a:rPr lang="ru-RU" b="1" smtClean="0">
                <a:hlinkClick r:id="rId62"/>
              </a:rPr>
              <a:t>"О РАТИФИКАЦИИ СОГЛАШЕНИЯ МЕЖДУ ПРАВИТЕЛЬСТВОМ РОССИЙСКОЙ ФЕДЕРАЦИИ И ПРАВИТЕЛЬСТВОМ ОБЪЕДИНЕННЫХ АРАБСКИХ ЭМИРАТОВ О ПООЩРЕНИИ И ВЗАИМНОЙ ЗАЩИТЕ КАПИТАЛОВЛОЖЕНИЙ И ПРОТОКОЛА К СОГЛАШЕНИЮ МЕЖДУ ПРАВИТЕЛЬСТВОМ РОССИЙСКОЙ ФЕДЕРАЦИИ И ПРАВИТЕЛЬСТВОМ ОБЪЕДИНЕННЫХ АРАБСКИХ ЭМИРАТОВ О ПООЩРЕНИИ И ВЗАИМНОЙ ЗАЩИТЕ КАПИТАЛОВЛОЖЕНИЙ"</a:t>
            </a:r>
            <a:br>
              <a:rPr lang="ru-RU" b="1" smtClean="0">
                <a:hlinkClick r:id="rId62"/>
              </a:rPr>
            </a:br>
            <a:r>
              <a:rPr lang="ru-RU" b="1" smtClean="0">
                <a:hlinkClick r:id="rId62"/>
              </a:rPr>
              <a:t>(принят ГД ФС РФ 16.11.2012)</a:t>
            </a:r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3000" smtClean="0"/>
              <a:t>2.  Антикоррупционная политика в России</a:t>
            </a:r>
            <a:endParaRPr lang="en-US" sz="3000" smtClean="0"/>
          </a:p>
        </p:txBody>
      </p:sp>
      <p:pic>
        <p:nvPicPr>
          <p:cNvPr id="40963" name="Picture 2" descr="http://wciom.ru/fileadmin/image/info/info_29112012.jpg"/>
          <p:cNvPicPr>
            <a:picLocks noChangeAspect="1" noChangeArrowheads="1"/>
          </p:cNvPicPr>
          <p:nvPr/>
        </p:nvPicPr>
        <p:blipFill>
          <a:blip r:embed="rId3"/>
          <a:srcRect b="40541"/>
          <a:stretch>
            <a:fillRect/>
          </a:stretch>
        </p:blipFill>
        <p:spPr bwMode="auto">
          <a:xfrm>
            <a:off x="1214438" y="714375"/>
            <a:ext cx="500062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5"/>
          <p:cNvSpPr>
            <a:spLocks noChangeArrowheads="1"/>
          </p:cNvSpPr>
          <p:nvPr/>
        </p:nvSpPr>
        <p:spPr bwMode="auto">
          <a:xfrm>
            <a:off x="0" y="6357938"/>
            <a:ext cx="4714875" cy="369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4"/>
              </a:rPr>
              <a:t>http://wciom.ru/index.php?id=459&amp;uid=113417</a:t>
            </a:r>
            <a:endParaRPr lang="ru-RU" sz="1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3000" smtClean="0"/>
              <a:t>2.  Антикоррупционная политика в России</a:t>
            </a:r>
            <a:endParaRPr lang="en-US" sz="30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763000" cy="5127625"/>
          </a:xfrm>
        </p:spPr>
        <p:txBody>
          <a:bodyPr/>
          <a:lstStyle/>
          <a:p>
            <a:r>
              <a:rPr lang="en-US" smtClean="0"/>
              <a:t>Your subtopic goes here</a:t>
            </a:r>
          </a:p>
        </p:txBody>
      </p:sp>
      <p:pic>
        <p:nvPicPr>
          <p:cNvPr id="41988" name="Picture 2" descr="http://wciom.ru/fileadmin/image/info/info_29112012.jpg"/>
          <p:cNvPicPr>
            <a:picLocks noChangeAspect="1" noChangeArrowheads="1"/>
          </p:cNvPicPr>
          <p:nvPr/>
        </p:nvPicPr>
        <p:blipFill>
          <a:blip r:embed="rId3"/>
          <a:srcRect t="60056"/>
          <a:stretch>
            <a:fillRect/>
          </a:stretch>
        </p:blipFill>
        <p:spPr bwMode="auto">
          <a:xfrm>
            <a:off x="428625" y="857250"/>
            <a:ext cx="725011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Прямоугольник 4"/>
          <p:cNvSpPr>
            <a:spLocks noChangeArrowheads="1"/>
          </p:cNvSpPr>
          <p:nvPr/>
        </p:nvSpPr>
        <p:spPr bwMode="auto">
          <a:xfrm>
            <a:off x="0" y="6357938"/>
            <a:ext cx="4714875" cy="369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4"/>
              </a:rPr>
              <a:t>http://wciom.ru/index.php?id=459&amp;uid=113417</a:t>
            </a:r>
            <a:endParaRPr lang="ru-RU" sz="1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3000" smtClean="0"/>
              <a:t>2.  Антикоррупционная политика в России</a:t>
            </a:r>
            <a:endParaRPr lang="en-US" sz="30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763000" cy="5127625"/>
          </a:xfrm>
        </p:spPr>
        <p:txBody>
          <a:bodyPr/>
          <a:lstStyle/>
          <a:p>
            <a:r>
              <a:rPr lang="en-US" smtClean="0"/>
              <a:t>Your subtopic goes here</a:t>
            </a:r>
          </a:p>
        </p:txBody>
      </p:sp>
      <p:sp>
        <p:nvSpPr>
          <p:cNvPr id="43012" name="Прямоугольник 4"/>
          <p:cNvSpPr>
            <a:spLocks noChangeArrowheads="1"/>
          </p:cNvSpPr>
          <p:nvPr/>
        </p:nvSpPr>
        <p:spPr bwMode="auto">
          <a:xfrm>
            <a:off x="0" y="6488113"/>
            <a:ext cx="4714875" cy="369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3"/>
              </a:rPr>
              <a:t>http://wciom.ru/index.php?id=459&amp;uid=113417</a:t>
            </a:r>
            <a:endParaRPr lang="ru-RU" sz="180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88" y="714375"/>
          <a:ext cx="7643866" cy="5769748"/>
        </p:xfrm>
        <a:graphic>
          <a:graphicData uri="http://schemas.openxmlformats.org/drawingml/2006/table">
            <a:tbl>
              <a:tblPr/>
              <a:tblGrid>
                <a:gridCol w="3230912"/>
                <a:gridCol w="1024435"/>
                <a:gridCol w="866831"/>
                <a:gridCol w="866831"/>
                <a:gridCol w="1654857"/>
              </a:tblGrid>
              <a:tr h="495572">
                <a:tc gridSpan="5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Какие сферы и институты в современной   России, по вашему мнению, в наибольшей степени поражены коррупцией? (закрытый   вопрос,  не более трех ответов)  </a:t>
                      </a:r>
                    </a:p>
                  </a:txBody>
                  <a:tcPr marL="10336" marR="10336" marT="10336" marB="10336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0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 </a:t>
                      </a:r>
                    </a:p>
                  </a:txBody>
                  <a:tcPr marL="10336" marR="10336" marT="10336" marB="10336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2006 г.  </a:t>
                      </a:r>
                    </a:p>
                  </a:txBody>
                  <a:tcPr marL="10336" marR="10336" marT="10336" marB="10336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2007 г.  </a:t>
                      </a:r>
                    </a:p>
                  </a:txBody>
                  <a:tcPr marL="10336" marR="10336" marT="10336" marB="10336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2008 г.  </a:t>
                      </a:r>
                    </a:p>
                  </a:txBody>
                  <a:tcPr marL="10336" marR="10336" marT="10336" marB="10336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2012 г.  </a:t>
                      </a:r>
                    </a:p>
                  </a:txBody>
                  <a:tcPr marL="10336" marR="10336" marT="10336" marB="10336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600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власть на   местах  </a:t>
                      </a:r>
                    </a:p>
                  </a:txBody>
                  <a:tcPr marL="10336" marR="10336" marT="10336" marB="10336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31  </a:t>
                      </a:r>
                    </a:p>
                  </a:txBody>
                  <a:tcPr marL="10336" marR="10336" marT="10336" marB="10336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26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28  </a:t>
                      </a:r>
                    </a:p>
                  </a:txBody>
                  <a:tcPr marL="10336" marR="10336" marT="10336" marB="10336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36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2478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ГИБДД/ГАИ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30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33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33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32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29721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полиция в   целом (не включая ГИБДД/ГАИ)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22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24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26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26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600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все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общество 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в целом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23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23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23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19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600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сфера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медицины 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11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16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16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17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2478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образование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10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15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15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13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29721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федеральная   власть, Правительство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20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12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15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26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600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судебная   система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14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13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15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21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2478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крупный   бизнес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16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10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13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14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2478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военкоматы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9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11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8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7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2972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шоу-бизнес,   индустрия развлечений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9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8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6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4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2478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армия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5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4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5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7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2478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сфера   торговли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3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3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4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3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600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средства   массовой информации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3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2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600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политические   партии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3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3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3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2972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парламент   (Государственная Дума, Совет Федерации)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4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4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3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7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60052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затрудняюсь   ответить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6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10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6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4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3000" smtClean="0"/>
              <a:t>2.  Антикоррупционная политика в России</a:t>
            </a:r>
            <a:endParaRPr lang="en-US" sz="3000" smtClean="0"/>
          </a:p>
        </p:txBody>
      </p:sp>
      <p:sp>
        <p:nvSpPr>
          <p:cNvPr id="44035" name="Прямоугольник 4"/>
          <p:cNvSpPr>
            <a:spLocks noChangeArrowheads="1"/>
          </p:cNvSpPr>
          <p:nvPr/>
        </p:nvSpPr>
        <p:spPr bwMode="auto">
          <a:xfrm>
            <a:off x="5715000" y="2071688"/>
            <a:ext cx="3000375" cy="6461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3"/>
              </a:rPr>
              <a:t>http://wciom.ru/index.php?id=459&amp;uid=113380</a:t>
            </a:r>
            <a:endParaRPr lang="ru-RU" sz="1800"/>
          </a:p>
        </p:txBody>
      </p:sp>
      <p:pic>
        <p:nvPicPr>
          <p:cNvPr id="44036" name="Picture 2" descr="http://wciom.ru/fileadmin/image/info/info_16112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785813"/>
            <a:ext cx="4826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3000" smtClean="0"/>
              <a:t>2.  Антикоррупционная политика в России</a:t>
            </a:r>
            <a:endParaRPr lang="en-US" sz="30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763000" cy="5127625"/>
          </a:xfrm>
        </p:spPr>
        <p:txBody>
          <a:bodyPr/>
          <a:lstStyle/>
          <a:p>
            <a:r>
              <a:rPr lang="ru-RU" b="1" smtClean="0"/>
              <a:t>А как Вы думаете, можно ли в принципе победить коррупцию? </a:t>
            </a:r>
            <a:endParaRPr lang="en-US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3" y="2143125"/>
          <a:ext cx="7858181" cy="250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7"/>
                <a:gridCol w="1053711"/>
                <a:gridCol w="1053711"/>
                <a:gridCol w="1053711"/>
                <a:gridCol w="105371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8575" marR="28575" marT="28575" marB="285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2004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2006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2009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2012 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Да, </a:t>
                      </a:r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коррупцию можно </a:t>
                      </a:r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победить, но для этого нужна политическая воля </a:t>
                      </a:r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и решительность </a:t>
                      </a:r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властей и </a:t>
                      </a:r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всего </a:t>
                      </a:r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общества 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</a:t>
                      </a:r>
                      <a:endParaRPr lang="ru-RU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35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37</a:t>
                      </a:r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44</a:t>
                      </a:r>
                      <a:endParaRPr lang="ru-RU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Нет, коррупцию </a:t>
                      </a:r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полностью </a:t>
                      </a:r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победить невозможно 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64</a:t>
                      </a:r>
                      <a:endParaRPr lang="ru-RU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58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58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50</a:t>
                      </a:r>
                      <a:endParaRPr lang="ru-RU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Затрудняюсь </a:t>
                      </a:r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ответить </a:t>
                      </a:r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5  </a:t>
                      </a:r>
                    </a:p>
                  </a:txBody>
                  <a:tcPr marL="28575" marR="28575" marT="28575" marB="285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6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sp>
        <p:nvSpPr>
          <p:cNvPr id="45092" name="Прямоугольник 4"/>
          <p:cNvSpPr>
            <a:spLocks noChangeArrowheads="1"/>
          </p:cNvSpPr>
          <p:nvPr/>
        </p:nvSpPr>
        <p:spPr bwMode="auto">
          <a:xfrm>
            <a:off x="500063" y="5643563"/>
            <a:ext cx="5286375" cy="369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3"/>
              </a:rPr>
              <a:t>http://wciom.ru/index.php?id=459&amp;uid=113434</a:t>
            </a:r>
            <a:endParaRPr lang="ru-RU" sz="1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3000" smtClean="0"/>
              <a:t>2.  Антикоррупционная политика в России</a:t>
            </a:r>
            <a:endParaRPr lang="en-US" sz="30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00125"/>
            <a:ext cx="8763000" cy="5127625"/>
          </a:xfrm>
        </p:spPr>
        <p:txBody>
          <a:bodyPr/>
          <a:lstStyle/>
          <a:p>
            <a:pPr fontAlgn="b"/>
            <a:r>
              <a:rPr lang="ru-RU" b="1" smtClean="0"/>
              <a:t>Руководство страны постоянно говорит о необходимости борьбы с коррупцией. Видны ли Вам результаты этой борьбы – скажем, за последний год, или нет?  </a:t>
            </a:r>
            <a:endParaRPr lang="en-US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2500313"/>
          <a:ext cx="7119966" cy="343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  <a:gridCol w="752476"/>
                <a:gridCol w="752476"/>
                <a:gridCol w="752476"/>
                <a:gridCol w="752476"/>
                <a:gridCol w="75247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8575" marR="28575" marT="28575" marB="285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2006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2007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2008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2012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Да, в стране делается много для борьбы с коррупцией 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3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4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Результаты есть, но они не слишком значительные 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27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33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32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32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38  </a:t>
                      </a: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Реальных результатов нет, все остается как было 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44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44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38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43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38  </a:t>
                      </a: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Ситуация становится даже хуже, коррупция только усиливается 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21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10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12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10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13  </a:t>
                      </a: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Затрудняюсь ответить 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4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6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14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4  </a:t>
                      </a: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sp>
        <p:nvSpPr>
          <p:cNvPr id="46135" name="Прямоугольник 4"/>
          <p:cNvSpPr>
            <a:spLocks noChangeArrowheads="1"/>
          </p:cNvSpPr>
          <p:nvPr/>
        </p:nvSpPr>
        <p:spPr bwMode="auto">
          <a:xfrm>
            <a:off x="571500" y="6000750"/>
            <a:ext cx="5286375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3"/>
              </a:rPr>
              <a:t>http://wciom.ru/index.php?id=459&amp;uid=113434</a:t>
            </a:r>
            <a:endParaRPr lang="ru-RU" sz="1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3000" smtClean="0"/>
              <a:t>2.  Антикоррупционная политика в России</a:t>
            </a:r>
            <a:endParaRPr lang="en-US" sz="30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57250"/>
            <a:ext cx="8763000" cy="5127625"/>
          </a:xfrm>
        </p:spPr>
        <p:txBody>
          <a:bodyPr/>
          <a:lstStyle/>
          <a:p>
            <a:r>
              <a:rPr lang="ru-RU" sz="2000" b="1" smtClean="0"/>
              <a:t>Если бы Вы располагали сведениями о коррупции, кого бы Вы проинформировали в первую очередь? </a:t>
            </a:r>
            <a:endParaRPr lang="en-US" sz="20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3" y="1714500"/>
          <a:ext cx="7572427" cy="3483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592"/>
                <a:gridCol w="786367"/>
                <a:gridCol w="786367"/>
                <a:gridCol w="786367"/>
                <a:gridCol w="786367"/>
                <a:gridCol w="786367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</a:t>
                      </a:r>
                      <a:r>
                        <a:rPr lang="ru-RU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2004</a:t>
                      </a:r>
                      <a:endParaRPr lang="ru-RU" sz="2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2006 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2008 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r>
                        <a:rPr lang="ru-RU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2009 </a:t>
                      </a:r>
                      <a:endParaRPr lang="ru-RU" sz="2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r>
                        <a:rPr lang="ru-RU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2012 </a:t>
                      </a:r>
                      <a:endParaRPr lang="ru-RU" sz="2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Правоохранительные </a:t>
                      </a:r>
                      <a:r>
                        <a:rPr lang="ru-RU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0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органы 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28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24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31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22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20  </a:t>
                      </a: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СМИ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6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8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10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15  </a:t>
                      </a: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Лично президента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3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11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9  </a:t>
                      </a: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Правозащитные и </a:t>
                      </a:r>
                      <a:r>
                        <a:rPr lang="ru-RU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иные </a:t>
                      </a:r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общественные </a:t>
                      </a:r>
                      <a:r>
                        <a:rPr lang="ru-RU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организации </a:t>
                      </a:r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6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9  </a:t>
                      </a: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Местные органы </a:t>
                      </a:r>
                      <a:r>
                        <a:rPr lang="ru-RU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власти </a:t>
                      </a:r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8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5  </a:t>
                      </a: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Не стал бы сообщать </a:t>
                      </a:r>
                      <a:r>
                        <a:rPr lang="ru-RU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 </a:t>
                      </a:r>
                      <a:r>
                        <a:rPr lang="ru-RU" sz="20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при каких условиях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33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29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30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29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</a:t>
                      </a:r>
                      <a:r>
                        <a:rPr lang="ru-RU" sz="20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25</a:t>
                      </a:r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 </a:t>
                      </a: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sp>
        <p:nvSpPr>
          <p:cNvPr id="47166" name="Прямоугольник 4"/>
          <p:cNvSpPr>
            <a:spLocks noChangeArrowheads="1"/>
          </p:cNvSpPr>
          <p:nvPr/>
        </p:nvSpPr>
        <p:spPr bwMode="auto">
          <a:xfrm>
            <a:off x="500063" y="5643563"/>
            <a:ext cx="5286375" cy="369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3"/>
              </a:rPr>
              <a:t>http://wciom.ru/index.php?id=459&amp;uid=113434</a:t>
            </a:r>
            <a:endParaRPr lang="ru-RU" sz="1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0"/>
          <p:cNvSpPr>
            <a:spLocks noChangeArrowheads="1"/>
          </p:cNvSpPr>
          <p:nvPr/>
        </p:nvSpPr>
        <p:spPr bwMode="auto">
          <a:xfrm>
            <a:off x="3048000" y="1828800"/>
            <a:ext cx="3276600" cy="381000"/>
          </a:xfrm>
          <a:prstGeom prst="parallelogram">
            <a:avLst>
              <a:gd name="adj" fmla="val 27910"/>
            </a:avLst>
          </a:prstGeom>
          <a:solidFill>
            <a:srgbClr val="C9E7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4" name="AutoShape 11"/>
          <p:cNvSpPr>
            <a:spLocks noChangeArrowheads="1"/>
          </p:cNvSpPr>
          <p:nvPr/>
        </p:nvSpPr>
        <p:spPr bwMode="auto">
          <a:xfrm>
            <a:off x="1979613" y="1058863"/>
            <a:ext cx="6985000" cy="2325687"/>
          </a:xfrm>
          <a:prstGeom prst="parallelogram">
            <a:avLst>
              <a:gd name="adj" fmla="val 29228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0125" y="1031875"/>
            <a:ext cx="7772400" cy="2325688"/>
          </a:xfrm>
        </p:spPr>
        <p:txBody>
          <a:bodyPr/>
          <a:lstStyle/>
          <a:p>
            <a:r>
              <a:rPr lang="ru-RU" sz="3200" b="1" smtClean="0"/>
              <a:t>     1.  </a:t>
            </a:r>
            <a:r>
              <a:rPr lang="ru-RU" sz="3200" b="1" smtClean="0">
                <a:latin typeface="Arial" charset="0"/>
                <a:cs typeface="Arial" charset="0"/>
              </a:rPr>
              <a:t>Коррупция как социально-  </a:t>
            </a:r>
            <a:br>
              <a:rPr lang="ru-RU" sz="3200" b="1" smtClean="0">
                <a:latin typeface="Arial" charset="0"/>
                <a:cs typeface="Arial" charset="0"/>
              </a:rPr>
            </a:br>
            <a:r>
              <a:rPr lang="ru-RU" sz="3200" b="1" smtClean="0">
                <a:latin typeface="Arial" charset="0"/>
                <a:cs typeface="Arial" charset="0"/>
              </a:rPr>
              <a:t>  историческое явление </a:t>
            </a:r>
            <a:br>
              <a:rPr lang="ru-RU" sz="3200" b="1" smtClean="0">
                <a:latin typeface="Arial" charset="0"/>
                <a:cs typeface="Arial" charset="0"/>
              </a:rPr>
            </a:br>
            <a:r>
              <a:rPr lang="ru-RU" sz="3200" b="1" smtClean="0">
                <a:latin typeface="Arial" charset="0"/>
                <a:cs typeface="Arial" charset="0"/>
              </a:rPr>
              <a:t> и как юридическое понятие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AutoShape 10"/>
          <p:cNvSpPr>
            <a:spLocks noChangeArrowheads="1"/>
          </p:cNvSpPr>
          <p:nvPr/>
        </p:nvSpPr>
        <p:spPr bwMode="auto">
          <a:xfrm>
            <a:off x="3048000" y="1828800"/>
            <a:ext cx="3276600" cy="381000"/>
          </a:xfrm>
          <a:prstGeom prst="parallelogram">
            <a:avLst>
              <a:gd name="adj" fmla="val 27910"/>
            </a:avLst>
          </a:prstGeom>
          <a:solidFill>
            <a:srgbClr val="C9E7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0" name="AutoShape 11"/>
          <p:cNvSpPr>
            <a:spLocks noChangeArrowheads="1"/>
          </p:cNvSpPr>
          <p:nvPr/>
        </p:nvSpPr>
        <p:spPr bwMode="auto">
          <a:xfrm>
            <a:off x="1979613" y="1031875"/>
            <a:ext cx="6769100" cy="2325688"/>
          </a:xfrm>
          <a:prstGeom prst="parallelogram">
            <a:avLst>
              <a:gd name="adj" fmla="val 29227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0125" y="1031875"/>
            <a:ext cx="7772400" cy="2325688"/>
          </a:xfrm>
        </p:spPr>
        <p:txBody>
          <a:bodyPr/>
          <a:lstStyle/>
          <a:p>
            <a:r>
              <a:rPr lang="ru-RU" sz="3200" b="1" smtClean="0"/>
              <a:t>     3 . </a:t>
            </a:r>
            <a:r>
              <a:rPr lang="ru-RU" sz="3200" b="1" smtClean="0">
                <a:latin typeface="Arial" charset="0"/>
                <a:cs typeface="Arial" charset="0"/>
              </a:rPr>
              <a:t>Принципы построения и    </a:t>
            </a:r>
            <a:br>
              <a:rPr lang="ru-RU" sz="3200" b="1" smtClean="0">
                <a:latin typeface="Arial" charset="0"/>
                <a:cs typeface="Arial" charset="0"/>
              </a:rPr>
            </a:br>
            <a:r>
              <a:rPr lang="ru-RU" sz="3200" b="1" smtClean="0">
                <a:latin typeface="Arial" charset="0"/>
                <a:cs typeface="Arial" charset="0"/>
              </a:rPr>
              <a:t>   презентация опыта  </a:t>
            </a:r>
            <a:br>
              <a:rPr lang="ru-RU" sz="3200" b="1" smtClean="0">
                <a:latin typeface="Arial" charset="0"/>
                <a:cs typeface="Arial" charset="0"/>
              </a:rPr>
            </a:br>
            <a:r>
              <a:rPr lang="ru-RU" sz="3200" b="1" smtClean="0">
                <a:latin typeface="Arial" charset="0"/>
                <a:cs typeface="Arial" charset="0"/>
              </a:rPr>
              <a:t> антикоррупционного </a:t>
            </a:r>
            <a:br>
              <a:rPr lang="ru-RU" sz="3200" b="1" smtClean="0">
                <a:latin typeface="Arial" charset="0"/>
                <a:cs typeface="Arial" charset="0"/>
              </a:rPr>
            </a:br>
            <a:r>
              <a:rPr lang="ru-RU" sz="3200" b="1" smtClean="0">
                <a:latin typeface="Arial" charset="0"/>
                <a:cs typeface="Arial" charset="0"/>
              </a:rPr>
              <a:t>воспитания в школах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763000" cy="5127625"/>
          </a:xfrm>
        </p:spPr>
        <p:txBody>
          <a:bodyPr/>
          <a:lstStyle/>
          <a:p>
            <a:r>
              <a:rPr lang="ru-RU" sz="2800" b="1" i="1" smtClean="0"/>
              <a:t>Цель антикоррупционного воспитания</a:t>
            </a:r>
            <a:r>
              <a:rPr lang="ru-RU" sz="2800" b="1" smtClean="0"/>
              <a:t> </a:t>
            </a:r>
            <a:r>
              <a:rPr lang="ru-RU" sz="2800" smtClean="0"/>
              <a:t>– </a:t>
            </a:r>
            <a:r>
              <a:rPr lang="ru-RU" sz="2800" smtClean="0">
                <a:latin typeface="Arial" charset="0"/>
                <a:cs typeface="Arial" charset="0"/>
              </a:rPr>
              <a:t>воспитывать 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ценностные установки </a:t>
            </a:r>
            <a:r>
              <a:rPr lang="ru-RU" sz="2800" smtClean="0">
                <a:latin typeface="Arial" charset="0"/>
                <a:cs typeface="Arial" charset="0"/>
              </a:rPr>
              <a:t>и развивать 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способности</a:t>
            </a:r>
            <a:r>
              <a:rPr lang="ru-RU" sz="2800" smtClean="0">
                <a:latin typeface="Arial" charset="0"/>
                <a:cs typeface="Arial" charset="0"/>
              </a:rPr>
              <a:t>, необходимые для формирования у молодых людей гражданской позиции в отношении коррупции.</a:t>
            </a:r>
            <a:r>
              <a:rPr lang="ru-RU" sz="2800" b="1" smtClean="0">
                <a:latin typeface="Arial" charset="0"/>
                <a:cs typeface="Arial" charset="0"/>
              </a:rPr>
              <a:t> </a:t>
            </a:r>
            <a:endParaRPr lang="ru-RU" sz="2800" smtClean="0">
              <a:latin typeface="Arial" charset="0"/>
              <a:cs typeface="Arial" charset="0"/>
            </a:endParaRPr>
          </a:p>
          <a:p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763000" cy="51276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800" b="1" i="1" dirty="0"/>
              <a:t>Задачи антикоррупционного воспитания:</a:t>
            </a:r>
            <a:endParaRPr lang="ru-RU" sz="2800" dirty="0"/>
          </a:p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Познакомить с явлением коррупции: сутью, причинами, последствиями.</a:t>
            </a:r>
          </a:p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Поощрять нетерпимость к проявлениям коррупции.</a:t>
            </a:r>
          </a:p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Продемонстрировать возможности борьбы с коррупцией.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6613"/>
            <a:ext cx="8763000" cy="5127625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Основные </a:t>
            </a:r>
            <a:r>
              <a:rPr lang="ru-RU" sz="2800" dirty="0"/>
              <a:t>компоненты системы антикоррупционного воспитания </a:t>
            </a:r>
            <a:r>
              <a:rPr lang="ru-RU" sz="2800" dirty="0" smtClean="0"/>
              <a:t>в ОУ:</a:t>
            </a:r>
            <a:endParaRPr lang="ru-RU" sz="2800" dirty="0"/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отсутствие случаев коррупционного поведения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 образовательном учреждении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антикоррупционное просвещение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>
                <a:latin typeface="Arial" pitchFamily="34" charset="0"/>
                <a:cs typeface="Arial" pitchFamily="34" charset="0"/>
              </a:rPr>
              <a:t>изложение сущности феномена коррупции как преступного действия на уроках правоведения;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обретение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опыта решения жизненных и школьных проблем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основе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сотрудничества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педагогическая деятельность по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формированию антикоррупционного      </a:t>
            </a:r>
          </a:p>
          <a:p>
            <a:pPr marL="0" indent="0"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мировоззрения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539750" y="930275"/>
          <a:ext cx="8604449" cy="6062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  <a:gridCol w="2487684"/>
                <a:gridCol w="2264844"/>
                <a:gridCol w="205172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Возраст учащихся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Ведущая воспитательная задача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Основное содержание воспитательной деятельности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Основные формы </a:t>
                      </a:r>
                      <a:r>
                        <a:rPr lang="ru-RU" sz="1800" dirty="0" smtClean="0">
                          <a:effectLst/>
                        </a:rPr>
                        <a:t>воспитатель-ной </a:t>
                      </a:r>
                      <a:r>
                        <a:rPr lang="ru-RU" sz="1800" dirty="0">
                          <a:effectLst/>
                        </a:rPr>
                        <a:t>работы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Учащиеся начальных классов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Формирование положительного отношения к хранителям порядка,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стремление стать хранителем порядка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Хранители порядка: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правила охраны </a:t>
                      </a:r>
                      <a:r>
                        <a:rPr lang="ru-RU" sz="2000" dirty="0" smtClean="0">
                          <a:effectLst/>
                        </a:rPr>
                        <a:t>порядка, отношения с хранителями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Беседы-убеждения,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ролевые игры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Учащиеся 5–7-х  классов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Формирование навыков совместной организации порядка в классе и школе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Организаторы порядка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Коллективно-творческие дела,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ролевые игры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381000" y="755650"/>
          <a:ext cx="8763000" cy="609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3448"/>
                <a:gridCol w="2515475"/>
                <a:gridCol w="2115207"/>
                <a:gridCol w="194887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Учащиеся 8–9-х классов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Формирование компетентности в решении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жизненных задач по существующим нормам и правилам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Успех без нарушений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Обучающие практикумы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Учащиеся 10–11-х классов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Формирование у учащихся антикоррупционного мировоззрения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Коррупция как особый вид правонарушения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Уроки,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дискуссии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sp>
        <p:nvSpPr>
          <p:cNvPr id="55299" name="Объект 1"/>
          <p:cNvSpPr>
            <a:spLocks noGrp="1"/>
          </p:cNvSpPr>
          <p:nvPr>
            <p:ph idx="1"/>
          </p:nvPr>
        </p:nvSpPr>
        <p:spPr>
          <a:xfrm>
            <a:off x="381000" y="838200"/>
            <a:ext cx="7720013" cy="5486400"/>
          </a:xfrm>
        </p:spPr>
        <p:txBody>
          <a:bodyPr/>
          <a:lstStyle/>
          <a:p>
            <a:r>
              <a:rPr lang="ru-RU" smtClean="0"/>
              <a:t>Начальная школа. «Окружающий мир»</a:t>
            </a:r>
          </a:p>
          <a:p>
            <a:r>
              <a:rPr lang="ru-RU" smtClean="0">
                <a:latin typeface="Arial" charset="0"/>
                <a:cs typeface="Arial" charset="0"/>
              </a:rPr>
              <a:t>Общество – люди, которых объединяет общая культура и которые связаны друг с другом совместной деятельностью во имя общей цели.</a:t>
            </a:r>
          </a:p>
          <a:p>
            <a:r>
              <a:rPr lang="ru-RU" smtClean="0">
                <a:latin typeface="Arial" charset="0"/>
                <a:cs typeface="Arial" charset="0"/>
              </a:rPr>
              <a:t>Человек – член общества. Взаимоотношения человека с другими людьми. Культура общения. Уважение к чужому мнению. Человек – создатель и носитель культуры. Внутренний мир человека: общее представление о человеческих свойствах и качествах.</a:t>
            </a:r>
          </a:p>
          <a:p>
            <a:r>
              <a:rPr lang="ru-RU" smtClean="0">
                <a:latin typeface="Arial" charset="0"/>
                <a:cs typeface="Arial" charset="0"/>
              </a:rPr>
              <a:t>Семья – самое близкое окружение человека. Семейные традиции. Взаимоотношения в семье и взаимопомощь членов семьи. Оказание посильной помощи взрослым. Забота о детях, престарелых, больных – долг каждого человека. Хозяйство семьи. Родословная. Имена и фамилии членов семьи.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sp>
        <p:nvSpPr>
          <p:cNvPr id="56323" name="Объект 1"/>
          <p:cNvSpPr>
            <a:spLocks noGrp="1"/>
          </p:cNvSpPr>
          <p:nvPr>
            <p:ph idx="1"/>
          </p:nvPr>
        </p:nvSpPr>
        <p:spPr>
          <a:xfrm>
            <a:off x="381000" y="838200"/>
            <a:ext cx="7720013" cy="5486400"/>
          </a:xfrm>
        </p:spPr>
        <p:txBody>
          <a:bodyPr/>
          <a:lstStyle/>
          <a:p>
            <a:r>
              <a:rPr lang="ru-RU" smtClean="0"/>
              <a:t>Начальная школа. «Окружающий мир»</a:t>
            </a:r>
          </a:p>
          <a:p>
            <a:r>
              <a:rPr lang="ru-RU" smtClean="0">
                <a:latin typeface="Arial" charset="0"/>
                <a:cs typeface="Arial" charset="0"/>
              </a:rPr>
              <a:t>Общество – люди, которых объединяет общая культура и которые связаны друг с другом совместной деятельностью во имя общей цели.</a:t>
            </a:r>
          </a:p>
          <a:p>
            <a:r>
              <a:rPr lang="ru-RU" smtClean="0">
                <a:latin typeface="Arial" charset="0"/>
                <a:cs typeface="Arial" charset="0"/>
              </a:rPr>
              <a:t>Человек – член общества. Взаимоотношения человека с другими людьми. Культура общения. Уважение к чужому мнению. Человек – создатель и носитель культуры. Внутренний мир человека: общее представление о человеческих свойствах и качествах.</a:t>
            </a:r>
          </a:p>
          <a:p>
            <a:r>
              <a:rPr lang="ru-RU" smtClean="0">
                <a:latin typeface="Arial" charset="0"/>
                <a:cs typeface="Arial" charset="0"/>
              </a:rPr>
              <a:t>Семья – самое близкое окружение человека. Семейные традиции. Взаимоотношения в семье и взаимопомощь членов семьи. Оказание посильной помощи взрослым.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838200"/>
            <a:ext cx="7720013" cy="54864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Начальная школа. «Окружающий</a:t>
            </a:r>
            <a:r>
              <a:rPr lang="ru-RU" dirty="0"/>
              <a:t> </a:t>
            </a:r>
            <a:r>
              <a:rPr lang="ru-RU" dirty="0" smtClean="0"/>
              <a:t>мир»</a:t>
            </a:r>
            <a:endParaRPr lang="ru-RU" dirty="0"/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Младший школьник. Правила поведения в школе, на уроке. Обращение к учителю. Классный, школьный коллектив, совместная учеба, игры, отдых.</a:t>
            </a: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Друзья, взаимоотношения между ними; ценность дружбы, согласия, взаимной помощи. Правила взаимоотношений со взрослыми, сверстниками, культура поведения в школе и других общественных местах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ермины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«коррупция» и «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антикоррупция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 начальной школе не применяются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838200"/>
            <a:ext cx="8007350" cy="54864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Начальная школа. «Я и мой мир»       (Н.И. </a:t>
            </a:r>
            <a:r>
              <a:rPr lang="ru-RU" dirty="0" err="1" smtClean="0"/>
              <a:t>Элиасберг</a:t>
            </a:r>
            <a:r>
              <a:rPr lang="ru-RU" dirty="0" smtClean="0"/>
              <a:t>)</a:t>
            </a:r>
            <a:endParaRPr lang="ru-RU" dirty="0"/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у учащихся системы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нравственных ориентиров на основе изучения ценностей (что всего дороже и ни за какие деньги не купишь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жизнь</a:t>
            </a:r>
            <a:r>
              <a:rPr lang="ru-RU" dirty="0">
                <a:latin typeface="Arial" pitchFamily="34" charset="0"/>
                <a:cs typeface="Arial" pitchFamily="34" charset="0"/>
              </a:rPr>
              <a:t>, достоинство, здоровье, свобода человека;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любовь, забота, доброта</a:t>
            </a:r>
            <a:r>
              <a:rPr lang="ru-RU" dirty="0">
                <a:latin typeface="Arial" pitchFamily="34" charset="0"/>
                <a:cs typeface="Arial" pitchFamily="34" charset="0"/>
              </a:rPr>
              <a:t>;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дружба со сверстниками</a:t>
            </a:r>
            <a:r>
              <a:rPr lang="ru-RU" dirty="0">
                <a:latin typeface="Arial" pitchFamily="34" charset="0"/>
                <a:cs typeface="Arial" pitchFamily="34" charset="0"/>
              </a:rPr>
              <a:t> и мир между людьми, основанный на уважении к правам человека;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права и обязанности человека</a:t>
            </a:r>
            <a:r>
              <a:rPr lang="ru-RU" dirty="0">
                <a:latin typeface="Arial" pitchFamily="34" charset="0"/>
                <a:cs typeface="Arial" pitchFamily="34" charset="0"/>
              </a:rPr>
              <a:t>, правила взаимодействии «я» ученика  с людьми в различных ситуациях;  общественный порядок и его охрана,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строгие требования закона</a:t>
            </a:r>
            <a:r>
              <a:rPr lang="ru-RU" dirty="0">
                <a:latin typeface="Arial" pitchFamily="34" charset="0"/>
                <a:cs typeface="Arial" pitchFamily="34" charset="0"/>
              </a:rPr>
              <a:t>;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Родина-Россия.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600" smtClean="0"/>
              <a:t>1.  Коррупция –  как юридическое понятие</a:t>
            </a:r>
            <a:endParaRPr lang="en-US" sz="26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763000" cy="5127625"/>
          </a:xfrm>
        </p:spPr>
        <p:txBody>
          <a:bodyPr/>
          <a:lstStyle/>
          <a:p>
            <a:r>
              <a:rPr lang="ru-RU" sz="2800" smtClean="0"/>
              <a:t>Закон о противодействии коррупции:</a:t>
            </a:r>
          </a:p>
          <a:p>
            <a:r>
              <a:rPr lang="ru-RU" sz="2800" smtClean="0"/>
              <a:t>Коррупция :</a:t>
            </a:r>
          </a:p>
          <a:p>
            <a:r>
              <a:rPr lang="ru-RU" sz="2200" smtClean="0">
                <a:latin typeface="Arial" charset="0"/>
                <a:cs typeface="Arial" charset="0"/>
              </a:rPr>
              <a:t>а)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лицами;</a:t>
            </a:r>
          </a:p>
          <a:p>
            <a:r>
              <a:rPr lang="ru-RU" sz="2200" smtClean="0">
                <a:latin typeface="Arial" charset="0"/>
                <a:cs typeface="Arial" charset="0"/>
              </a:rPr>
              <a:t>б) совершение деяний, указанных в подпункте "а" настоящего пункта, от имени или в интересах юридического лица».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Классные часы в начальной школе</a:t>
            </a:r>
            <a:endParaRPr lang="ru-RU" sz="3200" smtClean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836613"/>
          <a:ext cx="8676456" cy="5678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3976"/>
                <a:gridCol w="1668512"/>
                <a:gridCol w="2505595"/>
                <a:gridCol w="1778373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Основная тема года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Темы классных часов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1-й класс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«Что такое хорошо, и что такое плохо?»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«Что значит любить маму (папу)?»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«Неженки и сорванцы»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«А если с тобой поступят так же?»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2-й класс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«Добро – для одного, а для других?»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«Кого мы называем добрым?»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«Подарки и другие способы благодарности»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«Деньги: свои и чужие»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3-й класс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«Это честно?»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«Можно и нельзя»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«Как у нас в семье празднуются дни рождения?»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«Мои друзья – мое богатство»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4-й класс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«Что такое справедливость?»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«Упорство и упрямство»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«Мы все разные, но у нас равные права»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«Как прожить без ссор?»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838200"/>
            <a:ext cx="7720013" cy="54864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Средняя школа. </a:t>
            </a: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Основная </a:t>
            </a:r>
            <a:r>
              <a:rPr lang="ru-RU" dirty="0">
                <a:latin typeface="Arial" pitchFamily="34" charset="0"/>
                <a:cs typeface="Arial" pitchFamily="34" charset="0"/>
              </a:rPr>
              <a:t>воспитательная работа с учащимися 5–7-х классов направлена на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формирование культуры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взаимодействия</a:t>
            </a:r>
          </a:p>
          <a:p>
            <a:pPr>
              <a:defRPr/>
            </a:pPr>
            <a:r>
              <a:rPr lang="ru-RU" b="1" dirty="0" smtClean="0">
                <a:cs typeface="Arial" pitchFamily="34" charset="0"/>
              </a:rPr>
              <a:t>Ситуации:</a:t>
            </a: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еньги </a:t>
            </a:r>
            <a:r>
              <a:rPr lang="ru-RU" dirty="0">
                <a:latin typeface="Arial" pitchFamily="34" charset="0"/>
                <a:cs typeface="Arial" pitchFamily="34" charset="0"/>
              </a:rPr>
              <a:t>за хорошие отметки, готовят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человека к… </a:t>
            </a: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Незаслуженное </a:t>
            </a:r>
            <a:r>
              <a:rPr lang="ru-RU" dirty="0">
                <a:latin typeface="Arial" pitchFamily="34" charset="0"/>
                <a:cs typeface="Arial" pitchFamily="34" charset="0"/>
              </a:rPr>
              <a:t>вознаграждение за оказание определенных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услуг.</a:t>
            </a: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latin typeface="Arial" pitchFamily="34" charset="0"/>
                <a:cs typeface="Arial" pitchFamily="34" charset="0"/>
              </a:rPr>
              <a:t>Если нельзя, но очень хочется, то можно».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Отношения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между детьми в системе самоуправления.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Выбор </a:t>
            </a:r>
            <a:r>
              <a:rPr lang="ru-RU" dirty="0">
                <a:latin typeface="Arial" pitchFamily="34" charset="0"/>
                <a:cs typeface="Arial" pitchFamily="34" charset="0"/>
              </a:rPr>
              <a:t>между дружбой и порядком.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838200"/>
            <a:ext cx="7720013" cy="5486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3200" dirty="0" smtClean="0"/>
              <a:t>Деловые игры в средней школе: </a:t>
            </a:r>
            <a:endParaRPr lang="ru-RU" dirty="0" smtClean="0"/>
          </a:p>
          <a:p>
            <a:pPr>
              <a:defRPr/>
            </a:pPr>
            <a:r>
              <a:rPr lang="ru-RU" b="1" i="1" dirty="0"/>
              <a:t>«Создание президентской команды</a:t>
            </a:r>
            <a:r>
              <a:rPr lang="ru-RU" b="1" i="1" dirty="0" smtClean="0"/>
              <a:t>»</a:t>
            </a:r>
          </a:p>
          <a:p>
            <a:pPr>
              <a:defRPr/>
            </a:pPr>
            <a:r>
              <a:rPr lang="ru-RU" b="1" i="1" dirty="0" smtClean="0"/>
              <a:t>«</a:t>
            </a:r>
            <a:r>
              <a:rPr lang="ru-RU" b="1" i="1" dirty="0"/>
              <a:t>Городская застройка</a:t>
            </a:r>
            <a:r>
              <a:rPr lang="ru-RU" b="1" i="1" dirty="0" smtClean="0"/>
              <a:t>»</a:t>
            </a:r>
          </a:p>
          <a:p>
            <a:pPr>
              <a:defRPr/>
            </a:pPr>
            <a:r>
              <a:rPr lang="ru-RU" dirty="0"/>
              <a:t>«Распределение премиального фонда</a:t>
            </a:r>
            <a:r>
              <a:rPr lang="ru-RU" dirty="0" smtClean="0"/>
              <a:t>»</a:t>
            </a:r>
          </a:p>
          <a:p>
            <a:pPr>
              <a:defRPr/>
            </a:pPr>
            <a:r>
              <a:rPr lang="ru-RU" dirty="0"/>
              <a:t>«Экзамен на знание правил школьной жизни</a:t>
            </a:r>
            <a:r>
              <a:rPr lang="ru-RU" dirty="0" smtClean="0"/>
              <a:t>»</a:t>
            </a:r>
          </a:p>
          <a:p>
            <a:pPr>
              <a:defRPr/>
            </a:pPr>
            <a:r>
              <a:rPr lang="ru-RU" dirty="0"/>
              <a:t>«</a:t>
            </a:r>
            <a:r>
              <a:rPr lang="ru-RU" dirty="0" smtClean="0"/>
              <a:t>Разрешенный </a:t>
            </a:r>
            <a:r>
              <a:rPr lang="ru-RU" dirty="0"/>
              <a:t>запрет</a:t>
            </a:r>
            <a:r>
              <a:rPr lang="ru-RU" dirty="0" smtClean="0"/>
              <a:t>»</a:t>
            </a:r>
          </a:p>
          <a:p>
            <a:pPr>
              <a:defRPr/>
            </a:pPr>
            <a:r>
              <a:rPr lang="ru-RU" dirty="0"/>
              <a:t>«Пропускной пункт</a:t>
            </a:r>
            <a:r>
              <a:rPr lang="ru-RU" dirty="0" smtClean="0"/>
              <a:t>»</a:t>
            </a:r>
          </a:p>
          <a:p>
            <a:pPr>
              <a:defRPr/>
            </a:pPr>
            <a:r>
              <a:rPr lang="ru-RU" dirty="0"/>
              <a:t>«Исключительные обстоятельства</a:t>
            </a:r>
            <a:r>
              <a:rPr lang="ru-RU" dirty="0" smtClean="0"/>
              <a:t>»</a:t>
            </a:r>
          </a:p>
          <a:p>
            <a:pPr>
              <a:defRPr/>
            </a:pPr>
            <a:r>
              <a:rPr lang="ru-RU" dirty="0"/>
              <a:t>«Распределение путевок»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Примеры предлагаемых заданий для группы старшего школьного возраста</a:t>
            </a: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Подготовить для анализа материал о характере и масштабе преступления на фоне школьного или местного сообщества. </a:t>
            </a: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Собрать, подготовить и сравнить со статистическими материалами исследовательские данные с сообщениями в прессе о преступлениях. </a:t>
            </a: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Спланировать и осуществить проект, предназначенный для учеников более младших классов.</a:t>
            </a: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Запланировать и подготовить дни, когда будет осуществляться проект.</a:t>
            </a: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Подготовить и организовать мероприятие для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родителей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тему: “Преступление – это проблема и ответственность каждого!”</a:t>
            </a:r>
          </a:p>
          <a:p>
            <a:pPr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6613"/>
            <a:ext cx="8763000" cy="5127625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Исследовать, каким ценностям отдают предпочтение различные возрастные группы.</a:t>
            </a: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Подготовить местную теле- или радиопередачу.</a:t>
            </a: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Подготовить и провести открытую выставку картин.</a:t>
            </a: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Подготовить слайд-шоу “Современная молодежь: заманчивые возможности”.</a:t>
            </a: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Подготовить видеоматериал на тему: “Преступник. Что будет дальше?” или “Преступник. Почему нет?”</a:t>
            </a: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Пригласить в класс представителя ССР (Службы специальных расследований).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Запланировать </a:t>
            </a:r>
            <a:r>
              <a:rPr lang="ru-RU" dirty="0">
                <a:latin typeface="Arial" pitchFamily="34" charset="0"/>
                <a:cs typeface="Arial" pitchFamily="34" charset="0"/>
              </a:rPr>
              <a:t>тему обсуждения и предполагаемые вопросы.</a:t>
            </a: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Просмотреть материал, отснятый во время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судебного </a:t>
            </a:r>
            <a:r>
              <a:rPr lang="ru-RU" dirty="0">
                <a:latin typeface="Arial" pitchFamily="34" charset="0"/>
                <a:cs typeface="Arial" pitchFamily="34" charset="0"/>
              </a:rPr>
              <a:t>заседания.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Z:\newtek\_backgrounds_1.02\Tim\powerpoint templates\21-40\strategic_alliance\elements\sha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25" y="1066800"/>
            <a:ext cx="1600200" cy="76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6563" name="AutoShape 4"/>
          <p:cNvSpPr>
            <a:spLocks noChangeArrowheads="1"/>
          </p:cNvSpPr>
          <p:nvPr/>
        </p:nvSpPr>
        <p:spPr bwMode="auto">
          <a:xfrm>
            <a:off x="2819400" y="1066800"/>
            <a:ext cx="4572000" cy="762000"/>
          </a:xfrm>
          <a:prstGeom prst="parallelogram">
            <a:avLst>
              <a:gd name="adj" fmla="val 29583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Спасибо за внимание!</a:t>
            </a:r>
            <a:endParaRPr lang="en-US" smtClean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75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Elements Page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www.animationfactory.com</a:t>
            </a:r>
          </a:p>
        </p:txBody>
      </p:sp>
      <p:pic>
        <p:nvPicPr>
          <p:cNvPr id="68612" name="Picture 4" descr="Z:\newtek\_backgrounds_1.02\Tim\powerpoint templates\21-40\strategic_alliance\elements\fluid_p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2672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Z:\newtek\_backgrounds_1.02\Tim\powerpoint templates\21-40\strategic_alliance\elements\fluid_q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4384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 descr="Z:\newtek\_backgrounds_1.02\Tim\powerpoint templates\21-40\strategic_alliance\elements\fluid_sl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2672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7" descr="Z:\newtek\_backgrounds_1.02\Tim\powerpoint templates\21-40\strategic_alliance\elements\fluid_tr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4384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8" descr="Z:\newtek\_backgrounds_1.02\Tim\powerpoint templates\21-40\strategic_alliance\elements\shak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2400"/>
            <a:ext cx="23622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600" smtClean="0"/>
              <a:t>1.  Коррупция –  как юридическое понятие</a:t>
            </a:r>
            <a:endParaRPr lang="en-US" sz="2600" smtClean="0"/>
          </a:p>
        </p:txBody>
      </p:sp>
      <p:pic>
        <p:nvPicPr>
          <p:cNvPr id="21507" name="Picture 2" descr="http://cs319627.userapi.com/v319627400/4ade/d--1sKKki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785813"/>
            <a:ext cx="6715125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600" smtClean="0"/>
              <a:t>1.  Коррупция – социально-историческое явление</a:t>
            </a:r>
            <a:endParaRPr lang="en-US" sz="26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748712" cy="5129213"/>
          </a:xfrm>
        </p:spPr>
        <p:txBody>
          <a:bodyPr/>
          <a:lstStyle/>
          <a:p>
            <a:r>
              <a:rPr lang="ru-RU" sz="2600" smtClean="0">
                <a:latin typeface="Arial" charset="0"/>
                <a:cs typeface="Arial" charset="0"/>
              </a:rPr>
              <a:t>Мздоимство упоминается в русских летописях XIII в. </a:t>
            </a:r>
          </a:p>
          <a:p>
            <a:r>
              <a:rPr lang="ru-RU" sz="2600" smtClean="0">
                <a:latin typeface="Arial" charset="0"/>
                <a:cs typeface="Arial" charset="0"/>
              </a:rPr>
              <a:t>Первое законодательное ограничение коррупционных действий принадлежит Ивану III. </a:t>
            </a:r>
          </a:p>
          <a:p>
            <a:r>
              <a:rPr lang="ru-RU" sz="2600" smtClean="0">
                <a:latin typeface="Arial" charset="0"/>
                <a:cs typeface="Arial" charset="0"/>
              </a:rPr>
              <a:t>Иван Грозный впервые ввел смертную казнь в качестве наказания за чрезмерность во взятках. </a:t>
            </a:r>
          </a:p>
          <a:p>
            <a:r>
              <a:rPr lang="ru-RU" sz="2600" smtClean="0">
                <a:latin typeface="Arial" charset="0"/>
                <a:cs typeface="Arial" charset="0"/>
              </a:rPr>
              <a:t>Соляной бунт – единственный народный бунт антикоррупционной направленности. Он произошел в Москве в 1648 г. Царем были отданы на растерзание толпе глава Земского приказа   Плещеев и глава Пушкарского приказа  Траханиотов.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600" smtClean="0"/>
              <a:t>1.  Коррупция – социально-историческое явление</a:t>
            </a:r>
            <a:endParaRPr lang="en-US" sz="26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748712" cy="5129213"/>
          </a:xfrm>
        </p:spPr>
        <p:txBody>
          <a:bodyPr/>
          <a:lstStyle/>
          <a:p>
            <a:r>
              <a:rPr lang="ru-RU" sz="2800" smtClean="0">
                <a:latin typeface="Arial" charset="0"/>
                <a:cs typeface="Arial" charset="0"/>
              </a:rPr>
              <a:t>При Петре Великом: после многолетнего следствия был изобличен в коррупции и повешен сибирский губернатор Гагарин. А через три года, четвертовали за взяточничество обер-фискала Нестерова - того, кто изобличил Гагарина.</a:t>
            </a:r>
          </a:p>
          <a:p>
            <a:r>
              <a:rPr lang="ru-RU" sz="2800" smtClean="0">
                <a:latin typeface="Arial" charset="0"/>
                <a:cs typeface="Arial" charset="0"/>
              </a:rPr>
              <a:t>Елизаветинский канцлер Бестужев-Рюмин получал за службу российской империи 7000 тысяч рублей в год, а за услуги британской короне (в качестве "агента влияния") –        12000 в той же валюте.</a:t>
            </a:r>
            <a:br>
              <a:rPr lang="ru-RU" sz="2800" smtClean="0">
                <a:latin typeface="Arial" charset="0"/>
                <a:cs typeface="Arial" charset="0"/>
              </a:rPr>
            </a:b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600" smtClean="0"/>
              <a:t>1.  Коррупция – социально-историческое явление</a:t>
            </a:r>
            <a:endParaRPr lang="en-US" sz="26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748712" cy="5129213"/>
          </a:xfrm>
        </p:spPr>
        <p:txBody>
          <a:bodyPr/>
          <a:lstStyle/>
          <a:p>
            <a:r>
              <a:rPr lang="ru-RU" sz="2800" smtClean="0">
                <a:latin typeface="Arial" charset="0"/>
                <a:cs typeface="Arial" charset="0"/>
              </a:rPr>
              <a:t>При Советской власти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    </a:t>
            </a:r>
            <a:r>
              <a:rPr lang="ru-RU" sz="2800" b="1" smtClean="0">
                <a:latin typeface="Arial" charset="0"/>
                <a:cs typeface="Arial" charset="0"/>
              </a:rPr>
              <a:t>1.</a:t>
            </a:r>
            <a:r>
              <a:rPr lang="ru-RU" sz="2800" smtClean="0">
                <a:latin typeface="Arial" charset="0"/>
                <a:cs typeface="Arial" charset="0"/>
              </a:rPr>
              <a:t> не признавали слово "коррупция", позволив ввести его в употребление лишь в конце 1980-х годов. ("взяточничество", "злоупотребление служебным положением", "попустительство</a:t>
            </a:r>
            <a:r>
              <a:rPr lang="en-US" sz="2800" smtClean="0">
                <a:latin typeface="Arial" charset="0"/>
                <a:cs typeface="Arial" charset="0"/>
              </a:rPr>
              <a:t>”)</a:t>
            </a:r>
            <a:r>
              <a:rPr lang="ru-RU" sz="2800" smtClean="0">
                <a:latin typeface="Arial" charset="0"/>
                <a:cs typeface="Arial" charset="0"/>
              </a:rPr>
              <a:t/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    </a:t>
            </a:r>
            <a:r>
              <a:rPr lang="ru-RU" sz="2800" b="1" smtClean="0">
                <a:latin typeface="Arial" charset="0"/>
                <a:cs typeface="Arial" charset="0"/>
              </a:rPr>
              <a:t>2. </a:t>
            </a:r>
            <a:r>
              <a:rPr lang="ru-RU" sz="2800" smtClean="0">
                <a:latin typeface="Arial" charset="0"/>
                <a:cs typeface="Arial" charset="0"/>
              </a:rPr>
              <a:t>причины – недостатки в работе партийных, профсоюзных и государственных органов.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    </a:t>
            </a:r>
            <a:r>
              <a:rPr lang="en-US" sz="2800" b="1" smtClean="0">
                <a:latin typeface="Arial" charset="0"/>
                <a:cs typeface="Arial" charset="0"/>
              </a:rPr>
              <a:t>3</a:t>
            </a:r>
            <a:r>
              <a:rPr lang="ru-RU" sz="2800" b="1" smtClean="0">
                <a:latin typeface="Arial" charset="0"/>
                <a:cs typeface="Arial" charset="0"/>
              </a:rPr>
              <a:t>. </a:t>
            </a:r>
            <a:r>
              <a:rPr lang="ru-RU" sz="2800" smtClean="0">
                <a:latin typeface="Arial" charset="0"/>
                <a:cs typeface="Arial" charset="0"/>
              </a:rPr>
              <a:t>неприкосновенны высшие советские и партийные работники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    </a:t>
            </a:r>
            <a:r>
              <a:rPr lang="ru-RU" sz="2800" b="1" smtClean="0">
                <a:latin typeface="Arial" charset="0"/>
                <a:cs typeface="Arial" charset="0"/>
              </a:rPr>
              <a:t>4. </a:t>
            </a:r>
            <a:r>
              <a:rPr lang="ru-RU" sz="2800" smtClean="0">
                <a:latin typeface="Arial" charset="0"/>
                <a:cs typeface="Arial" charset="0"/>
              </a:rPr>
              <a:t>весь послевоенный период, рост коррупции на фоне ослабления государственной машины. </a:t>
            </a: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600" smtClean="0"/>
              <a:t>1.  Коррупция – социально-историческое явление</a:t>
            </a:r>
            <a:endParaRPr lang="en-US" sz="26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748712" cy="5129213"/>
          </a:xfrm>
        </p:spPr>
        <p:txBody>
          <a:bodyPr/>
          <a:lstStyle/>
          <a:p>
            <a:r>
              <a:rPr lang="ru-RU" smtClean="0"/>
              <a:t>  </a:t>
            </a:r>
            <a:r>
              <a:rPr lang="ru-RU" b="1" smtClean="0"/>
              <a:t>Общие  условия,</a:t>
            </a:r>
            <a:r>
              <a:rPr lang="ru-RU" smtClean="0"/>
              <a:t> порождающие коррупцию:</a:t>
            </a:r>
            <a:r>
              <a:rPr lang="ru-RU" smtClean="0">
                <a:latin typeface="Arial" charset="0"/>
                <a:cs typeface="Arial" charset="0"/>
              </a:rPr>
              <a:t/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    </a:t>
            </a:r>
            <a:r>
              <a:rPr lang="ru-RU" sz="2800" b="1" smtClean="0">
                <a:latin typeface="Arial" charset="0"/>
                <a:cs typeface="Arial" charset="0"/>
              </a:rPr>
              <a:t>1.</a:t>
            </a:r>
            <a:r>
              <a:rPr lang="ru-RU" sz="2800" smtClean="0">
                <a:latin typeface="Arial" charset="0"/>
                <a:cs typeface="Arial" charset="0"/>
              </a:rPr>
              <a:t> </a:t>
            </a:r>
            <a:r>
              <a:rPr lang="ru-RU" sz="2800" b="1" smtClean="0">
                <a:latin typeface="Arial" charset="0"/>
                <a:cs typeface="Arial" charset="0"/>
              </a:rPr>
              <a:t>Трудности преодоления наследства тоталитарного периода</a:t>
            </a:r>
            <a:r>
              <a:rPr lang="ru-RU" sz="2800" smtClean="0">
                <a:latin typeface="Arial" charset="0"/>
                <a:cs typeface="Arial" charset="0"/>
              </a:rPr>
              <a:t>. 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    </a:t>
            </a:r>
            <a:r>
              <a:rPr lang="ru-RU" sz="2800" b="1" smtClean="0">
                <a:latin typeface="Arial" charset="0"/>
                <a:cs typeface="Arial" charset="0"/>
              </a:rPr>
              <a:t>2. Экономический упадок и политическая нестабильность.</a:t>
            </a:r>
            <a:r>
              <a:rPr lang="ru-RU" sz="2800" smtClean="0">
                <a:latin typeface="Arial" charset="0"/>
                <a:cs typeface="Arial" charset="0"/>
              </a:rPr>
              <a:t/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    </a:t>
            </a:r>
            <a:r>
              <a:rPr lang="ru-RU" sz="2800" b="1" smtClean="0">
                <a:latin typeface="Arial" charset="0"/>
                <a:cs typeface="Arial" charset="0"/>
              </a:rPr>
              <a:t>3. Неразвитость и несовершенство законодательства</a:t>
            </a:r>
            <a:r>
              <a:rPr lang="ru-RU" sz="2800" smtClean="0">
                <a:latin typeface="Arial" charset="0"/>
                <a:cs typeface="Arial" charset="0"/>
              </a:rPr>
              <a:t>. 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    </a:t>
            </a:r>
            <a:r>
              <a:rPr lang="ru-RU" sz="2800" b="1" smtClean="0">
                <a:latin typeface="Arial" charset="0"/>
                <a:cs typeface="Arial" charset="0"/>
              </a:rPr>
              <a:t>4. Неэффективность институтов власти</a:t>
            </a:r>
            <a:r>
              <a:rPr lang="ru-RU" sz="2800" smtClean="0">
                <a:latin typeface="Arial" charset="0"/>
                <a:cs typeface="Arial" charset="0"/>
              </a:rPr>
              <a:t>.  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    </a:t>
            </a:r>
            <a:r>
              <a:rPr lang="ru-RU" sz="2800" b="1" smtClean="0">
                <a:latin typeface="Arial" charset="0"/>
                <a:cs typeface="Arial" charset="0"/>
              </a:rPr>
              <a:t>5. Слабость гражданского общества, отрыв общества от власти.</a:t>
            </a:r>
            <a:r>
              <a:rPr lang="ru-RU" sz="2800" smtClean="0">
                <a:latin typeface="Arial" charset="0"/>
                <a:cs typeface="Arial" charset="0"/>
              </a:rPr>
              <a:t> 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     </a:t>
            </a:r>
            <a:r>
              <a:rPr lang="ru-RU" sz="2800" b="1" smtClean="0">
                <a:latin typeface="Arial" charset="0"/>
                <a:cs typeface="Arial" charset="0"/>
              </a:rPr>
              <a:t>6. Неукорененность демократических политических традиций.</a:t>
            </a:r>
            <a:r>
              <a:rPr lang="ru-RU" b="1" smtClean="0"/>
              <a:t> </a:t>
            </a:r>
            <a:endParaRPr lang="ru-RU" smtClean="0"/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egic_allianc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Impact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strategic_alliance</Template>
  <TotalTime>748</TotalTime>
  <Words>1728</Words>
  <Application>Microsoft Office PowerPoint</Application>
  <PresentationFormat>Экран (4:3)</PresentationFormat>
  <Paragraphs>481</Paragraphs>
  <Slides>47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strategic_alliance</vt:lpstr>
      <vt:lpstr>     Формирование         антикоррупционного       мировоззрения  школьников</vt:lpstr>
      <vt:lpstr>Основные идеи</vt:lpstr>
      <vt:lpstr>     1.  Коррупция как социально-     историческое явление   и как юридическое понятие</vt:lpstr>
      <vt:lpstr>1.  Коррупция –  как юридическое понятие</vt:lpstr>
      <vt:lpstr>1.  Коррупция –  как юридическое понятие</vt:lpstr>
      <vt:lpstr>1.  Коррупция – социально-историческое явление</vt:lpstr>
      <vt:lpstr>1.  Коррупция – социально-историческое явление</vt:lpstr>
      <vt:lpstr>1.  Коррупция – социально-историческое явление</vt:lpstr>
      <vt:lpstr>1.  Коррупция – социально-историческое явление</vt:lpstr>
      <vt:lpstr>1.  Коррупция – социально-историческое явление</vt:lpstr>
      <vt:lpstr>     2.  Антикоррупционная    политика в современном   мире и России:  образовательный аспект</vt:lpstr>
      <vt:lpstr>2.  Антикоррупционная политика в современном мире</vt:lpstr>
      <vt:lpstr>2.  Антикоррупционная политика в современном мире</vt:lpstr>
      <vt:lpstr>2.  Антикоррупционная политика в современном мире</vt:lpstr>
      <vt:lpstr>2.  Антикоррупционная политика в современном мире</vt:lpstr>
      <vt:lpstr>2.  Антикоррупционная политика в современном мире</vt:lpstr>
      <vt:lpstr>2.  Антикоррупционная политика в современном мире</vt:lpstr>
      <vt:lpstr>2.  Антикоррупционная политика в современном мире</vt:lpstr>
      <vt:lpstr>2.  Антикоррупционная политика в современном мире</vt:lpstr>
      <vt:lpstr>2.  Антикоррупционная политика в современном мире</vt:lpstr>
      <vt:lpstr>2.  Антикоррупционная политика в современном мире</vt:lpstr>
      <vt:lpstr>2.  Антикоррупционная политика в России</vt:lpstr>
      <vt:lpstr>2.  Антикоррупционная политика в России</vt:lpstr>
      <vt:lpstr>2.  Антикоррупционная политика в России</vt:lpstr>
      <vt:lpstr>2.  Антикоррупционная политика в России</vt:lpstr>
      <vt:lpstr>2.  Антикоррупционная политика в России</vt:lpstr>
      <vt:lpstr>2.  Антикоррупционная политика в России</vt:lpstr>
      <vt:lpstr>2.  Антикоррупционная политика в России</vt:lpstr>
      <vt:lpstr>2.  Антикоррупционная политика в России</vt:lpstr>
      <vt:lpstr>     3 . Принципы построения и        презентация опыта    антикоррупционного  воспитания в школах</vt:lpstr>
      <vt:lpstr>3. Принципы антикоррупционного воспитания</vt:lpstr>
      <vt:lpstr>3. Принципы антикоррупционного воспитания</vt:lpstr>
      <vt:lpstr>3. Принципы антикоррупционного воспитания</vt:lpstr>
      <vt:lpstr>3. Принципы антикоррупционного воспитания</vt:lpstr>
      <vt:lpstr>3. Принципы антикоррупционного воспитания</vt:lpstr>
      <vt:lpstr>3. Принципы антикоррупционного воспитания</vt:lpstr>
      <vt:lpstr>3. Принципы антикоррупционного воспитания</vt:lpstr>
      <vt:lpstr>3. Принципы антикоррупционного воспитания</vt:lpstr>
      <vt:lpstr>3. Принципы антикоррупционного воспитания</vt:lpstr>
      <vt:lpstr>Классные часы в начальной школе</vt:lpstr>
      <vt:lpstr>3. Принципы антикоррупционного воспитания</vt:lpstr>
      <vt:lpstr>3. Принципы антикоррупционного воспитания</vt:lpstr>
      <vt:lpstr>3. Принципы антикоррупционного воспитания</vt:lpstr>
      <vt:lpstr>3. Принципы антикоррупционного воспитания</vt:lpstr>
      <vt:lpstr>Спасибо за внимание!</vt:lpstr>
      <vt:lpstr>Презентация PowerPoint</vt:lpstr>
      <vt:lpstr>Elements Page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        антикоррупционного       мировоззрения  школьников</dc:title>
  <dc:creator>Beanwashere</dc:creator>
  <cp:lastModifiedBy>RePack by Diakov</cp:lastModifiedBy>
  <cp:revision>25</cp:revision>
  <dcterms:created xsi:type="dcterms:W3CDTF">2012-12-11T10:49:23Z</dcterms:created>
  <dcterms:modified xsi:type="dcterms:W3CDTF">2015-11-22T11:13:45Z</dcterms:modified>
</cp:coreProperties>
</file>