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77" r:id="rId7"/>
    <p:sldId id="261" r:id="rId8"/>
    <p:sldId id="262" r:id="rId9"/>
    <p:sldId id="263" r:id="rId10"/>
    <p:sldId id="275" r:id="rId11"/>
    <p:sldId id="276" r:id="rId12"/>
    <p:sldId id="264" r:id="rId13"/>
    <p:sldId id="268" r:id="rId14"/>
    <p:sldId id="269" r:id="rId15"/>
    <p:sldId id="265" r:id="rId16"/>
    <p:sldId id="266" r:id="rId17"/>
    <p:sldId id="270" r:id="rId18"/>
    <p:sldId id="271" r:id="rId19"/>
    <p:sldId id="272" r:id="rId20"/>
    <p:sldId id="267" r:id="rId21"/>
    <p:sldId id="273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8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B9336-3E39-44D9-AFBA-A8874E6D8169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B52B6-42E7-471A-AAE9-2868760A3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3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CEDA4-0343-4561-9E14-84F6E7B1C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02BB4E-B972-437B-AF41-31003A0E1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0A85FF-4FAE-40CB-885F-75DD20CB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064E-67C9-48BB-B145-B972508B1E14}" type="datetime1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2D192-E7BE-42EA-87D0-21B19D6D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D5247-FD95-4217-AFAD-77CAD33C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3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ED4A5-21FD-4F83-BD49-149CAFDB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CFA876-3536-424D-8E10-A81D8C2A4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20E5CF-81FD-428C-9AA4-9B136754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38D9C-DBB4-4B86-8A4A-17EDCC1963B4}" type="datetime1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7ECFB7-CE83-47B5-89A1-53F413AB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E86F4-816C-4A1A-A99C-3C973B13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0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3858D-E904-49E4-9C07-E7951B631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2CCA85-5944-4285-BEAC-2770FCBEA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04746E-5832-4303-81AB-7494BFCF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50E3-BC49-4EE2-A22A-C2934AEF413F}" type="datetime1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A7A6D0-A356-4E1A-985E-BD876A8F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C85286-C818-4571-909F-BE18B2A0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7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C81E7-DA4D-49ED-9E31-C65AECE6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66B29-D665-468A-8DDD-2E598130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DB79BF-E759-4936-A522-7887E420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E7DC-E2E3-4FAB-8410-223FB0135BDE}" type="datetime1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07DD94-111A-46F5-BF89-57C95C68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C2185-B641-49CC-8824-71861666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2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EC7A2-BE5A-467B-877D-9EF8B77F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9F2A4-DAC7-41A6-A0A9-D70AD69C5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00D3D5-9C31-48B4-9C54-C36BEBA0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F8D3-915C-47C0-8422-50B56DEC6512}" type="datetime1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3F91B7-6376-4B26-BCF4-106D306E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16FF-0406-4505-BBE0-44CD19DC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9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D74DE-DD3D-43E2-807A-54309DEA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55003-7A00-40FA-8F55-DFDD98DD2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19F542-5A2F-4D86-9D9A-1626580C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8FD20E-F44B-4EE1-BA4E-FCF1869F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CAD4-4D0A-4FF5-AE73-F65AF823584D}" type="datetime1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03BCF-78DA-4ED8-A81E-797E361D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9DFDDB-0501-474E-ADCC-631C0AFF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0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2AEEE-C370-4940-A57B-FA4ABDC6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D021FD-6E8F-40B6-B923-0C0251A1B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525215-6F85-42D0-A8B4-3B0B8028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571607-6FD5-49E4-B496-40FD0C1FE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539EBB-8A18-40FC-818A-37F13863D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4A8B85-F2B8-47F4-B476-826A6EAC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817B-2932-4CC2-9725-F5B5D92332B6}" type="datetime1">
              <a:rPr lang="ru-RU" smtClean="0"/>
              <a:t>26.01.2018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1C8BD2-414F-435D-A0C9-95A9FE8B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606BA0-93E2-4407-A4A1-B709D8B3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3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90289-E6A5-43B4-8224-0F00A4DD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3C87CB-F198-4DFC-BA1B-C0154620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8DD4-75EA-46A1-B8C0-D3C627EB81BE}" type="datetime1">
              <a:rPr lang="ru-RU" smtClean="0"/>
              <a:t>26.01.2018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B51964-1921-4D33-B4EE-48E1F137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6C2DC1-0387-4530-9880-6548A947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0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99E527-3CED-4563-A41F-3639B13D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260B-21E6-49BC-9994-BF557DBD60E3}" type="datetime1">
              <a:rPr lang="ru-RU" smtClean="0"/>
              <a:t>26.01.2018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1C83A-B5EA-494E-AE1E-70B9CC32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4850C9-D761-4960-B9A1-F1A27111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2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9E5EB-F2F9-4311-8356-29DDA625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A7479-989C-4B4F-B3A7-16DB26C3A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6A3050-A1A4-41F5-A55E-539AD964C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032186-B4BB-4AE2-BDFA-24DCCFC6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AEC7-1974-41C8-AD12-DF401B79BF0B}" type="datetime1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3DB39D-E3C1-49E7-885B-EF8283D2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956F6-C25F-4E6F-A808-609AA636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1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64175-286A-47AC-8D33-B1CF0E54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D6F44B-0FA4-4391-892F-E8888B1DD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654F6-24F5-427F-BB35-5B87DF399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749FC-B055-464E-8BFB-76314BE1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BF63-43C5-47A8-ACC9-9B64C2DD5330}" type="datetime1">
              <a:rPr lang="ru-RU" smtClean="0"/>
              <a:t>26.01.2018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E30A23-4A07-4D88-8844-0A7AA54A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8654B-B432-4725-82C0-733517AC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4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516F7-5879-433B-A3C1-FE0F9C4B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348EC7-EEBC-479C-93E1-D3B7BD66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AB7D2-A576-49C0-B12D-1EDF28780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45B2B-3379-4DAC-9CF3-4172E3EC5C58}" type="datetime1">
              <a:rPr lang="ru-RU" smtClean="0"/>
              <a:t>26.01.2018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40AFE-B4A1-4D65-9542-90981E08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348E9-8D3B-41F6-8C1D-4B05B41CB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1534-8567-4701-BA2A-20A53233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8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047E2-05CA-4AFB-9CDD-C6CE03E5F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Разработка типового проекта онлайн-курса. Пример реализации и использования онлайн-курса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D03B16-1F89-4D6D-B316-F5467E6EF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4780"/>
            <a:ext cx="9144000" cy="195834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Анна </a:t>
            </a:r>
            <a:r>
              <a:rPr lang="ru-RU" dirty="0" err="1"/>
              <a:t>Шуртина</a:t>
            </a:r>
            <a:endParaRPr lang="ru-RU" dirty="0"/>
          </a:p>
          <a:p>
            <a:r>
              <a:rPr lang="ru-RU" sz="2000" dirty="0"/>
              <a:t>Менеджер проектов по разработке онлайн-курсов</a:t>
            </a:r>
          </a:p>
          <a:p>
            <a:r>
              <a:rPr lang="ru-RU" sz="2000" dirty="0"/>
              <a:t>Университет ИТМО</a:t>
            </a:r>
          </a:p>
        </p:txBody>
      </p:sp>
    </p:spTree>
    <p:extLst>
      <p:ext uri="{BB962C8B-B14F-4D97-AF65-F5344CB8AC3E}">
        <p14:creationId xmlns:p14="http://schemas.microsoft.com/office/powerpoint/2010/main" val="217875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5299A-6777-4F9B-ACB7-3C1E35CE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опроса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498556-5D3F-4A09-9BFE-BF17CC4E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433D5E-2C5D-42C0-B17C-B6AC323A8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83" y="1592011"/>
            <a:ext cx="7935606" cy="44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5299A-6777-4F9B-ACB7-3C1E35CE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упражнения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498556-5D3F-4A09-9BFE-BF17CC4E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A56E47-DE4D-40A1-92E2-C56048F71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049242" cy="42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6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EF966-08DF-41C6-87A4-F330AFCA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Виртуальные лаборатории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2DC698-BDB8-4119-8DEA-7D446D1E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12</a:t>
            </a:fld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24F959-3FBF-410C-B5ED-F3BA0DEF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477"/>
            <a:ext cx="10515600" cy="4249486"/>
          </a:xfrm>
        </p:spPr>
        <p:txBody>
          <a:bodyPr/>
          <a:lstStyle/>
          <a:p>
            <a:r>
              <a:rPr lang="ru-RU" dirty="0"/>
              <a:t>Автоматическая проверка программного кода</a:t>
            </a:r>
          </a:p>
          <a:p>
            <a:r>
              <a:rPr lang="ru-RU" dirty="0"/>
              <a:t>Автоматическая проверка изображений и чертежей методом сравнения с эталоном</a:t>
            </a:r>
          </a:p>
          <a:p>
            <a:r>
              <a:rPr lang="ru-RU" dirty="0"/>
              <a:t>Автоматическая проверка алгоритмических задач с учетом выбранных траекторий</a:t>
            </a:r>
          </a:p>
          <a:p>
            <a:r>
              <a:rPr lang="ru-RU" dirty="0"/>
              <a:t>Эмуляция работы с инфокоммуникационным оборудованием</a:t>
            </a:r>
          </a:p>
          <a:p>
            <a:r>
              <a:rPr lang="ru-RU" dirty="0"/>
              <a:t>Эмуляция физических опытов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30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F075-9F5C-4478-BA89-BB78079C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E4AFD3-0080-4F56-85FE-CF4C390C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331B09-3F43-496A-A3E9-821DD35E6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1" r="27780" b="5931"/>
          <a:stretch/>
        </p:blipFill>
        <p:spPr>
          <a:xfrm>
            <a:off x="838200" y="1690688"/>
            <a:ext cx="4927600" cy="4079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7EA4A1-8B4B-4C68-8632-03CB8A7E1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b="11667"/>
          <a:stretch/>
        </p:blipFill>
        <p:spPr>
          <a:xfrm>
            <a:off x="5904117" y="1493679"/>
            <a:ext cx="5311365" cy="4276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5BEFC5-2AF2-4F03-A97E-3E565FBC5945}"/>
              </a:ext>
            </a:extLst>
          </p:cNvPr>
          <p:cNvSpPr txBox="1"/>
          <p:nvPr/>
        </p:nvSpPr>
        <p:spPr>
          <a:xfrm>
            <a:off x="1956713" y="5846543"/>
            <a:ext cx="269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Опыт Юнга (физическая оптика)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B1125-5518-43DC-A9AE-6AB8E6D0C9D8}"/>
              </a:ext>
            </a:extLst>
          </p:cNvPr>
          <p:cNvSpPr txBox="1"/>
          <p:nvPr/>
        </p:nvSpPr>
        <p:spPr>
          <a:xfrm>
            <a:off x="6455286" y="5846544"/>
            <a:ext cx="420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Алгоритм установления изоморфизма графов (Дискретная математика)</a:t>
            </a:r>
          </a:p>
        </p:txBody>
      </p:sp>
    </p:spTree>
    <p:extLst>
      <p:ext uri="{BB962C8B-B14F-4D97-AF65-F5344CB8AC3E}">
        <p14:creationId xmlns:p14="http://schemas.microsoft.com/office/powerpoint/2010/main" val="243344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F075-9F5C-4478-BA89-BB78079C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E4AFD3-0080-4F56-85FE-CF4C390C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14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9B27AF-B397-447B-AE1E-5878021B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5" r="56428"/>
          <a:stretch/>
        </p:blipFill>
        <p:spPr>
          <a:xfrm>
            <a:off x="947189" y="1563052"/>
            <a:ext cx="4678449" cy="44186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FE371C-D6EF-499E-8418-72B3601C3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58"/>
          <a:stretch/>
        </p:blipFill>
        <p:spPr>
          <a:xfrm>
            <a:off x="5904907" y="4236720"/>
            <a:ext cx="5411385" cy="15349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93B9BA-11F5-4409-85D3-7904F9638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907" y="2015173"/>
            <a:ext cx="5411385" cy="21607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7550D6-74A8-4A42-9B31-6CCAFA062CE0}"/>
              </a:ext>
            </a:extLst>
          </p:cNvPr>
          <p:cNvSpPr txBox="1"/>
          <p:nvPr/>
        </p:nvSpPr>
        <p:spPr>
          <a:xfrm>
            <a:off x="1455421" y="5981700"/>
            <a:ext cx="317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Язык программирования </a:t>
            </a:r>
            <a:r>
              <a:rPr lang="en-US" dirty="0"/>
              <a:t>LISP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CE07BB-0FC8-40E6-8F5A-33A46330430E}"/>
              </a:ext>
            </a:extLst>
          </p:cNvPr>
          <p:cNvSpPr txBox="1"/>
          <p:nvPr/>
        </p:nvSpPr>
        <p:spPr>
          <a:xfrm>
            <a:off x="7022286" y="5981700"/>
            <a:ext cx="317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Сравнение чертежей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86EB9B-502B-49D2-B8BC-EA708278B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07" y="1850990"/>
            <a:ext cx="5710613" cy="40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0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2A3BC-6F2A-4BE5-9A00-7A259A3E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Запись онлайн-курса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A4FB9B-CB9B-4FBA-9121-2268856A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3FB479-AA96-4A89-99E1-17497A1C0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61" y="1742659"/>
            <a:ext cx="5465259" cy="33950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52DFB4-ED12-4480-8999-C9E5975A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607" y="1741661"/>
            <a:ext cx="5402286" cy="3396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B3540B-4B8F-4218-A9B0-8FC52A612FA0}"/>
              </a:ext>
            </a:extLst>
          </p:cNvPr>
          <p:cNvSpPr txBox="1"/>
          <p:nvPr/>
        </p:nvSpPr>
        <p:spPr>
          <a:xfrm>
            <a:off x="2130703" y="5367988"/>
            <a:ext cx="269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Скринкаст</a:t>
            </a:r>
            <a:r>
              <a:rPr lang="ru-RU" dirty="0"/>
              <a:t> презентации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CDD2D-6147-4979-872F-B0E786BFA7AC}"/>
              </a:ext>
            </a:extLst>
          </p:cNvPr>
          <p:cNvSpPr txBox="1"/>
          <p:nvPr/>
        </p:nvSpPr>
        <p:spPr>
          <a:xfrm>
            <a:off x="7689463" y="5367988"/>
            <a:ext cx="269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Скринкаст</a:t>
            </a:r>
            <a:r>
              <a:rPr lang="ru-RU" dirty="0"/>
              <a:t> работы в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226664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4A15F-71C0-439F-ADF1-7C9D2E56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Запись онлайн-курса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F4F820-B9A2-4F23-A805-003A2861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0310C7-A0B4-444E-A743-44772410711C}"/>
              </a:ext>
            </a:extLst>
          </p:cNvPr>
          <p:cNvSpPr txBox="1"/>
          <p:nvPr/>
        </p:nvSpPr>
        <p:spPr>
          <a:xfrm>
            <a:off x="2130703" y="5367988"/>
            <a:ext cx="269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Запись вне студии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712298-05DE-4F42-808F-FBD38702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31" y="1865638"/>
            <a:ext cx="5320115" cy="3327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6E689C-D09F-4DDC-8DE7-F27BE7800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650" y="1865638"/>
            <a:ext cx="5320115" cy="33258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FFF66-424B-489F-B6A0-2ABA1E6D1E5C}"/>
              </a:ext>
            </a:extLst>
          </p:cNvPr>
          <p:cNvSpPr txBox="1"/>
          <p:nvPr/>
        </p:nvSpPr>
        <p:spPr>
          <a:xfrm>
            <a:off x="7689463" y="5367988"/>
            <a:ext cx="269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Запись в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292644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4921-AC3B-4ABD-AA2D-AA78A1B0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промо-ролика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EDB1AB-4BD2-4042-BEE9-0F397ADE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58E36C-9862-47DC-BE3F-1D104EF7A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9" y="2251710"/>
            <a:ext cx="3531870" cy="23545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E0883A-1353-4107-BCFF-6CE7C5AD8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11" y="2251710"/>
            <a:ext cx="3530340" cy="2354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065FA7-3A95-4396-B7F9-B47AF10FF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28" y="2251708"/>
            <a:ext cx="3530452" cy="2354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8627D6-0762-4732-8A9C-C8E6DE4555ED}"/>
              </a:ext>
            </a:extLst>
          </p:cNvPr>
          <p:cNvSpPr txBox="1"/>
          <p:nvPr/>
        </p:nvSpPr>
        <p:spPr>
          <a:xfrm>
            <a:off x="838199" y="1690688"/>
            <a:ext cx="672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длительность – 3 минуты.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A3CD7D-A6CF-4A42-9D5D-13F11D758D54}"/>
              </a:ext>
            </a:extLst>
          </p:cNvPr>
          <p:cNvSpPr txBox="1"/>
          <p:nvPr/>
        </p:nvSpPr>
        <p:spPr>
          <a:xfrm>
            <a:off x="838199" y="4982646"/>
            <a:ext cx="9273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Промо-ролик должен содержать демонстрацию материалов, отражающих наиболее интересные и красочные моменты, перечень полученных навыков по итогам прохождения курса, краткий, лаконичный, оригинальный текст.</a:t>
            </a:r>
          </a:p>
        </p:txBody>
      </p:sp>
    </p:spTree>
    <p:extLst>
      <p:ext uri="{BB962C8B-B14F-4D97-AF65-F5344CB8AC3E}">
        <p14:creationId xmlns:p14="http://schemas.microsoft.com/office/powerpoint/2010/main" val="2420851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63A93-3AF1-4411-9014-57319C1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Разработка фирменного стиля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091F22-DD3B-4757-AA14-BC718EB4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A06F86-B09E-485F-BD84-D580EB7E9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0"/>
          <a:stretch/>
        </p:blipFill>
        <p:spPr>
          <a:xfrm>
            <a:off x="1795272" y="1600578"/>
            <a:ext cx="3328653" cy="13255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0713C1-F33C-49C7-AD8B-639027911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r="13900"/>
          <a:stretch/>
        </p:blipFill>
        <p:spPr>
          <a:xfrm>
            <a:off x="1795272" y="3252610"/>
            <a:ext cx="3328653" cy="1523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A83C9B-3A21-4099-B5C6-66CBC2F574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0" t="7491" b="26789"/>
          <a:stretch/>
        </p:blipFill>
        <p:spPr>
          <a:xfrm>
            <a:off x="1795272" y="5070604"/>
            <a:ext cx="3328653" cy="12857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11FE93-EC27-4E66-A795-4DFAB378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0" y="2263360"/>
            <a:ext cx="5212999" cy="29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1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63A93-3AF1-4411-9014-57319C1E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Разработка фирменного стиля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091F22-DD3B-4757-AA14-BC718EB4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19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E3FA88-DB57-4495-B449-5DFC2179D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41" y="2974473"/>
            <a:ext cx="3261653" cy="22184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68D054-A1B2-41DB-BE65-7903AB096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41" y="4698905"/>
            <a:ext cx="3269578" cy="18400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119DAE-1BEB-423E-ABF6-52974DDB12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/>
          <a:stretch/>
        </p:blipFill>
        <p:spPr>
          <a:xfrm>
            <a:off x="1668016" y="1402080"/>
            <a:ext cx="3257378" cy="1927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F15CF3-8FC7-4B91-AF7F-BBD5FAD79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20" y="2235859"/>
            <a:ext cx="5074160" cy="28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F7AB3-6964-41C5-9123-FF854615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разработки онлайн-курса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413BD-BA87-4EE0-9700-62B68CB3B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Разработка заявки на участие в конкурсе</a:t>
            </a:r>
          </a:p>
          <a:p>
            <a:r>
              <a:rPr lang="ru-RU" dirty="0"/>
              <a:t>Создание структуры курса</a:t>
            </a:r>
          </a:p>
          <a:p>
            <a:r>
              <a:rPr lang="ru-RU" dirty="0"/>
              <a:t>Утверждение плана-графика проведения работ</a:t>
            </a:r>
          </a:p>
          <a:p>
            <a:r>
              <a:rPr lang="ru-RU" dirty="0"/>
              <a:t>Подготовка чернового комплекта материалов</a:t>
            </a:r>
          </a:p>
          <a:p>
            <a:r>
              <a:rPr lang="ru-RU" dirty="0"/>
              <a:t>Участие в записи онлайн-курса</a:t>
            </a:r>
            <a:endParaRPr lang="en-US" dirty="0"/>
          </a:p>
          <a:p>
            <a:r>
              <a:rPr lang="ru-RU" dirty="0"/>
              <a:t>Участие в разработке фирменного стиля и промо-ролика</a:t>
            </a:r>
          </a:p>
          <a:p>
            <a:r>
              <a:rPr lang="ru-RU" dirty="0"/>
              <a:t>Проверка финального комплекта материалов</a:t>
            </a:r>
          </a:p>
          <a:p>
            <a:r>
              <a:rPr lang="ru-RU" dirty="0"/>
              <a:t>Тестирование и апробация курса на платформе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E47010-7870-48F6-893B-A7990134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6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50668-740B-448B-89CF-5B0C9EC6D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5"/>
          <a:stretch/>
        </p:blipFill>
        <p:spPr>
          <a:xfrm>
            <a:off x="2996634" y="1506785"/>
            <a:ext cx="7498197" cy="52608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CAEA3-27B7-4DA6-8649-3C64C1BA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530"/>
          </a:xfrm>
        </p:spPr>
        <p:txBody>
          <a:bodyPr/>
          <a:lstStyle/>
          <a:p>
            <a:r>
              <a:rPr lang="ru-RU" dirty="0"/>
              <a:t>Размещенный на платформе онлайн-курс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61C1B5-FECE-4F42-9237-09180179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20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ABF56-E81F-489E-92AE-AD27BE85C543}"/>
              </a:ext>
            </a:extLst>
          </p:cNvPr>
          <p:cNvSpPr txBox="1"/>
          <p:nvPr/>
        </p:nvSpPr>
        <p:spPr>
          <a:xfrm>
            <a:off x="5263565" y="1164050"/>
            <a:ext cx="176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Видеофрагмент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2FE02-2D5A-4154-82BC-42140B95D23F}"/>
              </a:ext>
            </a:extLst>
          </p:cNvPr>
          <p:cNvSpPr txBox="1"/>
          <p:nvPr/>
        </p:nvSpPr>
        <p:spPr>
          <a:xfrm>
            <a:off x="8325948" y="1160750"/>
            <a:ext cx="94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Опрос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FAE3988-FFC5-4B5E-A273-9D18B007CE7C}"/>
              </a:ext>
            </a:extLst>
          </p:cNvPr>
          <p:cNvCxnSpPr>
            <a:cxnSpLocks/>
          </p:cNvCxnSpPr>
          <p:nvPr/>
        </p:nvCxnSpPr>
        <p:spPr>
          <a:xfrm>
            <a:off x="5354093" y="1492265"/>
            <a:ext cx="1741961" cy="757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72C15C6-DAD2-4C6C-AF40-36CF7A27351A}"/>
              </a:ext>
            </a:extLst>
          </p:cNvPr>
          <p:cNvCxnSpPr>
            <a:cxnSpLocks/>
          </p:cNvCxnSpPr>
          <p:nvPr/>
        </p:nvCxnSpPr>
        <p:spPr>
          <a:xfrm>
            <a:off x="5834469" y="1484645"/>
            <a:ext cx="19551" cy="6108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00A250B-D5FE-43C0-AFA8-27071B9019A4}"/>
              </a:ext>
            </a:extLst>
          </p:cNvPr>
          <p:cNvCxnSpPr>
            <a:cxnSpLocks/>
          </p:cNvCxnSpPr>
          <p:nvPr/>
        </p:nvCxnSpPr>
        <p:spPr>
          <a:xfrm>
            <a:off x="6339341" y="1492266"/>
            <a:ext cx="406392" cy="592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BFC31B7-29FA-43E9-8B83-A8B40423C4FF}"/>
              </a:ext>
            </a:extLst>
          </p:cNvPr>
          <p:cNvCxnSpPr>
            <a:cxnSpLocks/>
          </p:cNvCxnSpPr>
          <p:nvPr/>
        </p:nvCxnSpPr>
        <p:spPr>
          <a:xfrm>
            <a:off x="6647794" y="1492266"/>
            <a:ext cx="947506" cy="592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0C78E44-1E9D-46F2-8F9C-6F3986A94282}"/>
              </a:ext>
            </a:extLst>
          </p:cNvPr>
          <p:cNvCxnSpPr>
            <a:cxnSpLocks/>
          </p:cNvCxnSpPr>
          <p:nvPr/>
        </p:nvCxnSpPr>
        <p:spPr>
          <a:xfrm>
            <a:off x="7069010" y="1484645"/>
            <a:ext cx="1390821" cy="653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3580400-9C43-4C13-B371-93889C0E1C28}"/>
              </a:ext>
            </a:extLst>
          </p:cNvPr>
          <p:cNvCxnSpPr>
            <a:cxnSpLocks/>
          </p:cNvCxnSpPr>
          <p:nvPr/>
        </p:nvCxnSpPr>
        <p:spPr>
          <a:xfrm>
            <a:off x="8261456" y="1489296"/>
            <a:ext cx="877738" cy="1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B6FE2D3-ECAD-4A58-9510-BAF65C52EFDA}"/>
              </a:ext>
            </a:extLst>
          </p:cNvPr>
          <p:cNvCxnSpPr>
            <a:cxnSpLocks/>
          </p:cNvCxnSpPr>
          <p:nvPr/>
        </p:nvCxnSpPr>
        <p:spPr>
          <a:xfrm flipH="1">
            <a:off x="6384493" y="1489295"/>
            <a:ext cx="1894563" cy="59425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F2CE2E9-F234-45B8-BC73-9DD3DF8E17C6}"/>
              </a:ext>
            </a:extLst>
          </p:cNvPr>
          <p:cNvCxnSpPr>
            <a:cxnSpLocks/>
          </p:cNvCxnSpPr>
          <p:nvPr/>
        </p:nvCxnSpPr>
        <p:spPr>
          <a:xfrm flipH="1">
            <a:off x="7143557" y="1489295"/>
            <a:ext cx="1442348" cy="5959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59A801E-C178-4AE7-90B4-0E99B5B9B352}"/>
              </a:ext>
            </a:extLst>
          </p:cNvPr>
          <p:cNvCxnSpPr>
            <a:cxnSpLocks/>
          </p:cNvCxnSpPr>
          <p:nvPr/>
        </p:nvCxnSpPr>
        <p:spPr>
          <a:xfrm flipH="1">
            <a:off x="7928734" y="1489296"/>
            <a:ext cx="915855" cy="61985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A9E00D5-AB1F-4380-BE02-AC4921573A7A}"/>
              </a:ext>
            </a:extLst>
          </p:cNvPr>
          <p:cNvCxnSpPr>
            <a:cxnSpLocks/>
          </p:cNvCxnSpPr>
          <p:nvPr/>
        </p:nvCxnSpPr>
        <p:spPr>
          <a:xfrm flipH="1">
            <a:off x="8844589" y="1489296"/>
            <a:ext cx="91836" cy="61386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0FC8123-8395-443D-8C05-5462CF0A2D31}"/>
              </a:ext>
            </a:extLst>
          </p:cNvPr>
          <p:cNvSpPr txBox="1"/>
          <p:nvPr/>
        </p:nvSpPr>
        <p:spPr>
          <a:xfrm>
            <a:off x="982253" y="3300985"/>
            <a:ext cx="170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Практический блок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71825FD-A18D-4584-B8FB-B03C88A3A9E0}"/>
              </a:ext>
            </a:extLst>
          </p:cNvPr>
          <p:cNvCxnSpPr>
            <a:cxnSpLocks/>
          </p:cNvCxnSpPr>
          <p:nvPr/>
        </p:nvCxnSpPr>
        <p:spPr>
          <a:xfrm flipV="1">
            <a:off x="1832965" y="2762123"/>
            <a:ext cx="1068180" cy="643068"/>
          </a:xfrm>
          <a:prstGeom prst="straightConnector1">
            <a:avLst/>
          </a:prstGeom>
          <a:ln w="95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1F35DEC-3453-40F3-B9DF-63A9D9C6EE07}"/>
              </a:ext>
            </a:extLst>
          </p:cNvPr>
          <p:cNvCxnSpPr>
            <a:cxnSpLocks/>
          </p:cNvCxnSpPr>
          <p:nvPr/>
        </p:nvCxnSpPr>
        <p:spPr>
          <a:xfrm>
            <a:off x="3068093" y="2715326"/>
            <a:ext cx="1188116" cy="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29E578B-A2FE-40DF-BAC9-3BF60E4DD0E3}"/>
              </a:ext>
            </a:extLst>
          </p:cNvPr>
          <p:cNvSpPr txBox="1"/>
          <p:nvPr/>
        </p:nvSpPr>
        <p:spPr>
          <a:xfrm>
            <a:off x="838200" y="2103164"/>
            <a:ext cx="198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Теоретический блок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C93541F-76B5-47EC-8DC8-42E26977A108}"/>
              </a:ext>
            </a:extLst>
          </p:cNvPr>
          <p:cNvCxnSpPr>
            <a:cxnSpLocks/>
          </p:cNvCxnSpPr>
          <p:nvPr/>
        </p:nvCxnSpPr>
        <p:spPr>
          <a:xfrm>
            <a:off x="2229893" y="2579529"/>
            <a:ext cx="708626" cy="0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C4BB5A0-0CF1-4730-B7EA-04FBD72F061E}"/>
              </a:ext>
            </a:extLst>
          </p:cNvPr>
          <p:cNvCxnSpPr>
            <a:cxnSpLocks/>
          </p:cNvCxnSpPr>
          <p:nvPr/>
        </p:nvCxnSpPr>
        <p:spPr>
          <a:xfrm>
            <a:off x="3084732" y="2568044"/>
            <a:ext cx="1188116" cy="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BB858B1-4589-4727-8B8E-ACFE3C9BFA18}"/>
              </a:ext>
            </a:extLst>
          </p:cNvPr>
          <p:cNvSpPr txBox="1"/>
          <p:nvPr/>
        </p:nvSpPr>
        <p:spPr>
          <a:xfrm>
            <a:off x="881929" y="4129909"/>
            <a:ext cx="190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Дополнительный материал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7D83B99-A27C-4FD7-8F23-96B59158054E}"/>
              </a:ext>
            </a:extLst>
          </p:cNvPr>
          <p:cNvCxnSpPr>
            <a:cxnSpLocks/>
          </p:cNvCxnSpPr>
          <p:nvPr/>
        </p:nvCxnSpPr>
        <p:spPr>
          <a:xfrm>
            <a:off x="3068093" y="2854988"/>
            <a:ext cx="1188116" cy="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B709C271-95FA-4128-9A12-42D72CFDF8CD}"/>
              </a:ext>
            </a:extLst>
          </p:cNvPr>
          <p:cNvCxnSpPr>
            <a:cxnSpLocks/>
          </p:cNvCxnSpPr>
          <p:nvPr/>
        </p:nvCxnSpPr>
        <p:spPr>
          <a:xfrm flipV="1">
            <a:off x="2285791" y="2976908"/>
            <a:ext cx="617018" cy="1226906"/>
          </a:xfrm>
          <a:prstGeom prst="straightConnector1">
            <a:avLst/>
          </a:prstGeom>
          <a:ln w="95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63FE84-C7CB-4008-84A6-43476E50B1BA}"/>
              </a:ext>
            </a:extLst>
          </p:cNvPr>
          <p:cNvSpPr txBox="1"/>
          <p:nvPr/>
        </p:nvSpPr>
        <p:spPr>
          <a:xfrm>
            <a:off x="10588656" y="2792242"/>
            <a:ext cx="176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Субтитры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5C381EF-EA77-4918-8EB7-1E44FCDDEC8A}"/>
              </a:ext>
            </a:extLst>
          </p:cNvPr>
          <p:cNvCxnSpPr>
            <a:cxnSpLocks/>
          </p:cNvCxnSpPr>
          <p:nvPr/>
        </p:nvCxnSpPr>
        <p:spPr>
          <a:xfrm flipH="1">
            <a:off x="10511970" y="3104563"/>
            <a:ext cx="578312" cy="648874"/>
          </a:xfrm>
          <a:prstGeom prst="straightConnector1">
            <a:avLst/>
          </a:prstGeom>
          <a:ln w="95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86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CAEA3-27B7-4DA6-8649-3C64C1BA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530"/>
          </a:xfrm>
        </p:spPr>
        <p:txBody>
          <a:bodyPr/>
          <a:lstStyle/>
          <a:p>
            <a:r>
              <a:rPr lang="ru-RU" dirty="0"/>
              <a:t>Форум онлайн-курса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61C1B5-FECE-4F42-9237-09180179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21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996829-FFEC-4167-A488-F90E5AE5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53" y="1409611"/>
            <a:ext cx="8609647" cy="49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3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FBE3C4-511F-4DDB-A991-386A34E910F6}"/>
              </a:ext>
            </a:extLst>
          </p:cNvPr>
          <p:cNvSpPr txBox="1"/>
          <p:nvPr/>
        </p:nvSpPr>
        <p:spPr>
          <a:xfrm>
            <a:off x="1188720" y="2736502"/>
            <a:ext cx="9814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СПАСИБО ЗА ВНИМАНИЕ</a:t>
            </a:r>
            <a:r>
              <a:rPr lang="en-US" sz="4800" dirty="0"/>
              <a:t>!</a:t>
            </a:r>
            <a:endParaRPr lang="ru-RU" sz="4800" dirty="0"/>
          </a:p>
          <a:p>
            <a:endParaRPr lang="ru-RU" dirty="0"/>
          </a:p>
          <a:p>
            <a:pPr algn="ctr"/>
            <a:r>
              <a:rPr lang="en-US" dirty="0"/>
              <a:t>a.shurtina@cde.ifmo.ru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47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1529-9510-4462-BC18-3D30C499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E0545-9C6F-4338-83B5-5B40A325E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Неделя – основная структурная единица курса (8-12 недель). </a:t>
            </a:r>
          </a:p>
          <a:p>
            <a:r>
              <a:rPr lang="ru-RU" dirty="0" err="1"/>
              <a:t>Видеолекция</a:t>
            </a:r>
            <a:r>
              <a:rPr lang="ru-RU" dirty="0"/>
              <a:t> – комплект видеоматериалов для одной недели курса (</a:t>
            </a:r>
            <a:r>
              <a:rPr lang="en-US" dirty="0"/>
              <a:t>~</a:t>
            </a:r>
            <a:r>
              <a:rPr lang="ru-RU" dirty="0"/>
              <a:t>50 минут).</a:t>
            </a:r>
          </a:p>
          <a:p>
            <a:r>
              <a:rPr lang="ru-RU" dirty="0"/>
              <a:t>Видеофрагмент – составная часть, отрывок </a:t>
            </a:r>
            <a:r>
              <a:rPr lang="ru-RU" dirty="0" err="1"/>
              <a:t>видеолекции</a:t>
            </a:r>
            <a:r>
              <a:rPr lang="ru-RU" dirty="0"/>
              <a:t> длительностью от 5 до 10 минут.</a:t>
            </a:r>
          </a:p>
          <a:p>
            <a:r>
              <a:rPr lang="ru-RU" dirty="0"/>
              <a:t>Опрос – задание для самопроверки слушателей, следующее после каждого видеофрагмента. </a:t>
            </a:r>
          </a:p>
          <a:p>
            <a:r>
              <a:rPr lang="ru-RU" dirty="0"/>
              <a:t>Упражнение</a:t>
            </a:r>
            <a:r>
              <a:rPr lang="en-US" dirty="0"/>
              <a:t> (</a:t>
            </a:r>
            <a:r>
              <a:rPr lang="ru-RU" dirty="0"/>
              <a:t>лабораторная работа</a:t>
            </a:r>
            <a:r>
              <a:rPr lang="en-US" dirty="0"/>
              <a:t>/</a:t>
            </a:r>
            <a:r>
              <a:rPr lang="ru-RU" dirty="0"/>
              <a:t>практическое задание) – оценочное средство по итогам изучения материалов недели.</a:t>
            </a:r>
          </a:p>
          <a:p>
            <a:r>
              <a:rPr lang="ru-RU" dirty="0"/>
              <a:t>Зачетная единица – единица измерения трудоемкости учебной работы = 36 </a:t>
            </a:r>
            <a:r>
              <a:rPr lang="ru-RU" dirty="0" err="1"/>
              <a:t>академ</a:t>
            </a:r>
            <a:r>
              <a:rPr lang="ru-RU" dirty="0"/>
              <a:t>. часам.</a:t>
            </a:r>
          </a:p>
          <a:p>
            <a:r>
              <a:rPr lang="ru-RU" dirty="0"/>
              <a:t>Нагрузка в неделю = кол-во зачетных единиц * </a:t>
            </a:r>
            <a:r>
              <a:rPr lang="en-US" dirty="0"/>
              <a:t>36</a:t>
            </a:r>
            <a:r>
              <a:rPr lang="ru-RU" dirty="0"/>
              <a:t> </a:t>
            </a:r>
            <a:r>
              <a:rPr lang="en-US" dirty="0"/>
              <a:t>/ </a:t>
            </a:r>
            <a:r>
              <a:rPr lang="ru-RU" dirty="0"/>
              <a:t>кол-во недель.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44061E-C4ED-4707-B818-4F8BA3EC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8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4D21-D92B-4DB5-B715-850912B7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заявки на участие в конкурсе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CBF35-851C-47FE-BF74-ED2ED3F6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Название онлайн-курса</a:t>
            </a:r>
          </a:p>
          <a:p>
            <a:r>
              <a:rPr lang="ru-RU" dirty="0"/>
              <a:t>Общая трудоемкость в зачетных единицах</a:t>
            </a:r>
          </a:p>
          <a:p>
            <a:r>
              <a:rPr lang="ru-RU" dirty="0"/>
              <a:t>Количество недель обучения</a:t>
            </a:r>
          </a:p>
          <a:p>
            <a:r>
              <a:rPr lang="ru-RU" dirty="0"/>
              <a:t>Средняя нагрузка в неделю, акад. часы</a:t>
            </a:r>
          </a:p>
          <a:p>
            <a:r>
              <a:rPr lang="ru-RU" dirty="0"/>
              <a:t>Об онлайн-курсе: чему посвящен? Какова цель? Какие технологии используются? Какие результаты обучения будут достигнуты?</a:t>
            </a:r>
          </a:p>
          <a:p>
            <a:r>
              <a:rPr lang="ru-RU" dirty="0"/>
              <a:t>Связь результатов обучения с компетенциями образовательных стандартов</a:t>
            </a:r>
            <a:endParaRPr lang="en-US" dirty="0"/>
          </a:p>
          <a:p>
            <a:r>
              <a:rPr lang="ru-RU" dirty="0"/>
              <a:t>Структура курса и шкала оценивания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8B1D75-31EB-4BE4-B155-4B399CDE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8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CD7D8-3A1A-4A33-8111-A81422A1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курса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5A6D17-4E15-4DD2-AB29-22FA2DA3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3A8924B-E964-44B8-B332-F2290F07F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95120"/>
              </p:ext>
            </p:extLst>
          </p:nvPr>
        </p:nvGraphicFramePr>
        <p:xfrm>
          <a:off x="997068" y="1635154"/>
          <a:ext cx="10046524" cy="3190348"/>
        </p:xfrm>
        <a:graphic>
          <a:graphicData uri="http://schemas.openxmlformats.org/drawingml/2006/table">
            <a:tbl>
              <a:tblPr/>
              <a:tblGrid>
                <a:gridCol w="2974501">
                  <a:extLst>
                    <a:ext uri="{9D8B030D-6E8A-4147-A177-3AD203B41FA5}">
                      <a16:colId xmlns:a16="http://schemas.microsoft.com/office/drawing/2014/main" val="594467540"/>
                    </a:ext>
                  </a:extLst>
                </a:gridCol>
                <a:gridCol w="2974501">
                  <a:extLst>
                    <a:ext uri="{9D8B030D-6E8A-4147-A177-3AD203B41FA5}">
                      <a16:colId xmlns:a16="http://schemas.microsoft.com/office/drawing/2014/main" val="2170987393"/>
                    </a:ext>
                  </a:extLst>
                </a:gridCol>
                <a:gridCol w="4097522">
                  <a:extLst>
                    <a:ext uri="{9D8B030D-6E8A-4147-A177-3AD203B41FA5}">
                      <a16:colId xmlns:a16="http://schemas.microsoft.com/office/drawing/2014/main" val="322036530"/>
                    </a:ext>
                  </a:extLst>
                </a:gridCol>
              </a:tblGrid>
              <a:tr h="364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184" marR="100184" marT="35464" marB="354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821594"/>
                  </a:ext>
                </a:extLst>
              </a:tr>
              <a:tr h="372367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 1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080" marR="95080" marT="47540" marB="47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Теоретический блок 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080" marR="95080" marT="47540" marB="475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Видеофрагмент 1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020621"/>
                  </a:ext>
                </a:extLst>
              </a:tr>
              <a:tr h="37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1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385624"/>
                  </a:ext>
                </a:extLst>
              </a:tr>
              <a:tr h="37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853032"/>
                  </a:ext>
                </a:extLst>
              </a:tr>
              <a:tr h="37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Видеофрагмент 5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805781"/>
                  </a:ext>
                </a:extLst>
              </a:tr>
              <a:tr h="37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5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051209"/>
                  </a:ext>
                </a:extLst>
              </a:tr>
              <a:tr h="37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 блок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Упражнение недели 1 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74512"/>
                  </a:ext>
                </a:extLst>
              </a:tr>
              <a:tr h="587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материал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материал недели 1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958" marR="1019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384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A4B16D-9275-4B2A-9958-4D54CBD5874A}"/>
              </a:ext>
            </a:extLst>
          </p:cNvPr>
          <p:cNvSpPr txBox="1"/>
          <p:nvPr/>
        </p:nvSpPr>
        <p:spPr>
          <a:xfrm>
            <a:off x="997068" y="5120640"/>
            <a:ext cx="8512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промежуточный экзамен на 5 неделе курса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итоговый экзамен на 10 неделе курса</a:t>
            </a:r>
          </a:p>
        </p:txBody>
      </p:sp>
    </p:spTree>
    <p:extLst>
      <p:ext uri="{BB962C8B-B14F-4D97-AF65-F5344CB8AC3E}">
        <p14:creationId xmlns:p14="http://schemas.microsoft.com/office/powerpoint/2010/main" val="245133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0EE7B-3A6D-4B57-9AB1-9CF0A774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 оценивания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0BD3B7-9A35-4F37-9D69-623B4C43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51C4041-0023-4049-8352-A7D195160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47222"/>
              </p:ext>
            </p:extLst>
          </p:nvPr>
        </p:nvGraphicFramePr>
        <p:xfrm>
          <a:off x="1020589" y="1803232"/>
          <a:ext cx="7963606" cy="3942499"/>
        </p:xfrm>
        <a:graphic>
          <a:graphicData uri="http://schemas.openxmlformats.org/drawingml/2006/table">
            <a:tbl>
              <a:tblPr firstRow="1" firstCol="1" bandRow="1"/>
              <a:tblGrid>
                <a:gridCol w="1246790">
                  <a:extLst>
                    <a:ext uri="{9D8B030D-6E8A-4147-A177-3AD203B41FA5}">
                      <a16:colId xmlns:a16="http://schemas.microsoft.com/office/drawing/2014/main" val="3446714113"/>
                    </a:ext>
                  </a:extLst>
                </a:gridCol>
                <a:gridCol w="4776451">
                  <a:extLst>
                    <a:ext uri="{9D8B030D-6E8A-4147-A177-3AD203B41FA5}">
                      <a16:colId xmlns:a16="http://schemas.microsoft.com/office/drawing/2014/main" val="3369697604"/>
                    </a:ext>
                  </a:extLst>
                </a:gridCol>
                <a:gridCol w="1940365">
                  <a:extLst>
                    <a:ext uri="{9D8B030D-6E8A-4147-A177-3AD203B41FA5}">
                      <a16:colId xmlns:a16="http://schemas.microsoft.com/office/drawing/2014/main" val="3070361792"/>
                    </a:ext>
                  </a:extLst>
                </a:gridCol>
              </a:tblGrid>
              <a:tr h="744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упражнения/практикума/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вирт. лаборатории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(из 100 возможных)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19004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Структуры данных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Python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675512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Функциональное программирование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848642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системного программирования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313491"/>
                  </a:ext>
                </a:extLst>
              </a:tr>
              <a:tr h="496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Объектно-ориентированное программирование – классы, объекты, наследование.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81287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Промежуточный экзамен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503388"/>
                  </a:ext>
                </a:extLst>
              </a:tr>
              <a:tr h="496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Объектно-ориентированное программирование – декораторы и генераторы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956376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Python для работы с базой данных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858210"/>
                  </a:ext>
                </a:extLst>
              </a:tr>
              <a:tr h="46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взаимодействия с Интернет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044695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библиотек Django для создания блога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125158"/>
                  </a:ext>
                </a:extLst>
              </a:tr>
              <a:tr h="24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Итоговый экзамен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239" marR="8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93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52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CD7D8-3A1A-4A33-8111-A81422A1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чернового комплекта материалов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5A6D17-4E15-4DD2-AB29-22FA2DA3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7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8DC8073-F312-4685-983B-5435733A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0067"/>
            <a:ext cx="10515600" cy="3706895"/>
          </a:xfrm>
        </p:spPr>
        <p:txBody>
          <a:bodyPr>
            <a:normAutofit/>
          </a:bodyPr>
          <a:lstStyle/>
          <a:p>
            <a:r>
              <a:rPr lang="ru-RU" dirty="0"/>
              <a:t>Презентации к </a:t>
            </a:r>
            <a:r>
              <a:rPr lang="ru-RU" dirty="0" err="1"/>
              <a:t>видеолекциям</a:t>
            </a:r>
            <a:r>
              <a:rPr lang="ru-RU" dirty="0"/>
              <a:t>, разбитые на фрагменты (</a:t>
            </a:r>
            <a:r>
              <a:rPr lang="en-US" dirty="0"/>
              <a:t>PPT)</a:t>
            </a:r>
            <a:endParaRPr lang="ru-RU" dirty="0"/>
          </a:p>
          <a:p>
            <a:r>
              <a:rPr lang="ru-RU" dirty="0"/>
              <a:t>Опросы к видеофрагментам</a:t>
            </a:r>
            <a:r>
              <a:rPr lang="en-US" dirty="0"/>
              <a:t> (DOC/TXT)</a:t>
            </a:r>
            <a:endParaRPr lang="ru-RU" dirty="0"/>
          </a:p>
          <a:p>
            <a:r>
              <a:rPr lang="ru-RU" dirty="0"/>
              <a:t>Упражнения </a:t>
            </a:r>
            <a:r>
              <a:rPr lang="en-US" dirty="0"/>
              <a:t>/</a:t>
            </a:r>
            <a:r>
              <a:rPr lang="ru-RU" dirty="0"/>
              <a:t> практические работы </a:t>
            </a:r>
            <a:r>
              <a:rPr lang="en-US" dirty="0"/>
              <a:t>/ </a:t>
            </a:r>
            <a:r>
              <a:rPr lang="ru-RU" dirty="0"/>
              <a:t>сценарии к виртуальным лабораториям</a:t>
            </a:r>
            <a:r>
              <a:rPr lang="en-US" dirty="0"/>
              <a:t> (DOC/TXT)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77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057CB-5B0B-4EEA-9E02-DAD8E7EF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черновой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53C9EB-23B9-439E-9E18-EF583065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C1C59F-C969-4D55-8ADA-5D476D35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" y="1593081"/>
            <a:ext cx="7506880" cy="45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6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EF966-08DF-41C6-87A4-F330AFCA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Оценочные средства с автоматической проверкой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ED36F4-03C7-432D-9EAB-AF17284D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8157"/>
            <a:ext cx="10515600" cy="3958806"/>
          </a:xfrm>
        </p:spPr>
        <p:txBody>
          <a:bodyPr/>
          <a:lstStyle/>
          <a:p>
            <a:r>
              <a:rPr lang="ru-RU" dirty="0"/>
              <a:t>Выбор одного варианта ответа.</a:t>
            </a:r>
          </a:p>
          <a:p>
            <a:r>
              <a:rPr lang="ru-RU" dirty="0"/>
              <a:t>Выбор нескольких вариантов ответа.</a:t>
            </a:r>
          </a:p>
          <a:p>
            <a:r>
              <a:rPr lang="ru-RU" dirty="0"/>
              <a:t>Задания на соответствие.</a:t>
            </a:r>
          </a:p>
          <a:p>
            <a:r>
              <a:rPr lang="ru-RU" dirty="0"/>
              <a:t>Задания на установление последовательности.</a:t>
            </a:r>
          </a:p>
          <a:p>
            <a:r>
              <a:rPr lang="ru-RU" dirty="0"/>
              <a:t>Ввод строки (с возможностью использования маски).</a:t>
            </a:r>
          </a:p>
          <a:p>
            <a:r>
              <a:rPr lang="ru-RU" dirty="0"/>
              <a:t>Ввод численного значения (с возможностью указания погрешности).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2DC698-BDB8-4119-8DEA-7D446D1E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1534-8567-4701-BA2A-20A532336E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89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543</Words>
  <Application>Microsoft Office PowerPoint</Application>
  <PresentationFormat>Широкоэкранный</PresentationFormat>
  <Paragraphs>155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Разработка типового проекта онлайн-курса. Пример реализации и использования онлайн-курса</vt:lpstr>
      <vt:lpstr>Этапы разработки онлайн-курса</vt:lpstr>
      <vt:lpstr>Терминология</vt:lpstr>
      <vt:lpstr>Разработка заявки на участие в конкурсе</vt:lpstr>
      <vt:lpstr>Структура курса</vt:lpstr>
      <vt:lpstr>Таблица оценивания</vt:lpstr>
      <vt:lpstr>Подготовка чернового комплекта материалов</vt:lpstr>
      <vt:lpstr>Пример черновой презентации</vt:lpstr>
      <vt:lpstr>Оценочные средства с автоматической проверкой</vt:lpstr>
      <vt:lpstr>Пример опроса</vt:lpstr>
      <vt:lpstr>Пример упражнения</vt:lpstr>
      <vt:lpstr>Виртуальные лаборатории</vt:lpstr>
      <vt:lpstr>Примеры</vt:lpstr>
      <vt:lpstr>Примеры</vt:lpstr>
      <vt:lpstr>Запись онлайн-курса</vt:lpstr>
      <vt:lpstr>Запись онлайн-курса</vt:lpstr>
      <vt:lpstr>Разработка промо-ролика</vt:lpstr>
      <vt:lpstr>Разработка фирменного стиля</vt:lpstr>
      <vt:lpstr>Разработка фирменного стиля</vt:lpstr>
      <vt:lpstr>Размещенный на платформе онлайн-курс</vt:lpstr>
      <vt:lpstr>Форум онлайн-курса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типового проекта онлайн-курса. Пример реализации и использования онлайн-курса</dc:title>
  <dc:creator>Anna</dc:creator>
  <cp:lastModifiedBy>Anna</cp:lastModifiedBy>
  <cp:revision>29</cp:revision>
  <dcterms:created xsi:type="dcterms:W3CDTF">2018-01-25T11:36:20Z</dcterms:created>
  <dcterms:modified xsi:type="dcterms:W3CDTF">2018-01-26T07:25:17Z</dcterms:modified>
</cp:coreProperties>
</file>